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  <p:sldMasterId id="2147483652" r:id="rId2"/>
    <p:sldMasterId id="2147483653" r:id="rId3"/>
  </p:sldMasterIdLst>
  <p:notesMasterIdLst>
    <p:notesMasterId r:id="rId63"/>
  </p:notes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327" r:id="rId11"/>
    <p:sldId id="265" r:id="rId12"/>
    <p:sldId id="328" r:id="rId13"/>
    <p:sldId id="296" r:id="rId14"/>
    <p:sldId id="268" r:id="rId15"/>
    <p:sldId id="269" r:id="rId16"/>
    <p:sldId id="308" r:id="rId17"/>
    <p:sldId id="309" r:id="rId18"/>
    <p:sldId id="310" r:id="rId19"/>
    <p:sldId id="273" r:id="rId20"/>
    <p:sldId id="311" r:id="rId21"/>
    <p:sldId id="284" r:id="rId22"/>
    <p:sldId id="275" r:id="rId23"/>
    <p:sldId id="294" r:id="rId24"/>
    <p:sldId id="295" r:id="rId25"/>
    <p:sldId id="285" r:id="rId26"/>
    <p:sldId id="299" r:id="rId27"/>
    <p:sldId id="297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00" r:id="rId51"/>
    <p:sldId id="329" r:id="rId52"/>
    <p:sldId id="33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279" r:id="rId61"/>
    <p:sldId id="280" r:id="rId62"/>
  </p:sldIdLst>
  <p:sldSz cx="12192000" cy="6858000"/>
  <p:notesSz cx="6858000" cy="9144000"/>
  <p:embeddedFontLst>
    <p:embeddedFont>
      <p:font typeface="맑은 고딕" panose="020B0503020000020004" pitchFamily="50" charset="-127"/>
      <p:regular r:id="rId64"/>
      <p:bold r:id="rId65"/>
    </p:embeddedFont>
    <p:embeddedFont>
      <p:font typeface="Ultra" panose="020B0600000101010101" charset="0"/>
      <p:regular r:id="rId66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3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1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1f500a634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1f500a634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63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1f500a634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e1f500a634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016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1f500a63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e1f500a63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1f500a63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1f500a63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6f2d9b03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b6f2d9b03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23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6f2d9b035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b6f2d9b03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557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f2d9b035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b6f2d9b035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167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576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f2d9b035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b6f2d9b03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19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f2d9b035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b6f2d9b03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f2d9b035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b6f2d9b03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506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f2d9b035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b6f2d9b03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609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f2d9b035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b6f2d9b03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694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f2d9b035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b6f2d9b03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749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f2d9b035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b6f2d9b03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146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857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562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784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68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9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994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40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889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326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2d9b03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b6f2d9b03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072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2d9b03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b6f2d9b03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539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2d9b03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b6f2d9b03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761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2d9b03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b6f2d9b03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844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2d9b03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b6f2d9b03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38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6f2d9b035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b6f2d9b03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2d9b03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b6f2d9b03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617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2d9b03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b6f2d9b03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002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2d9b03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b6f2d9b03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3075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065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446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532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5844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1f500a634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e1f500a634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664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3865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40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6f2d9b03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b6f2d9b03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161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326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80216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6460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8115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0254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0534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1f500a63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1f500a63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726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1f500a6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1f500a6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6f2d9b03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b6f2d9b03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eeda6b5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e1eeda6b5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86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1f8fcd7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1f8fcd7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C6A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ap="flat" cmpd="dbl">
            <a:solidFill>
              <a:srgbClr val="876E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4695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Google Shape;7;p1"/>
          <p:cNvGrpSpPr/>
          <p:nvPr/>
        </p:nvGrpSpPr>
        <p:grpSpPr>
          <a:xfrm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8" name="Google Shape;8;p1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" name="Google Shape;9;p1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Google Shape;11;p1"/>
          <p:cNvGrpSpPr/>
          <p:nvPr/>
        </p:nvGrpSpPr>
        <p:grpSpPr>
          <a:xfrm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2" name="Google Shape;12;p1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" name="Google Shape;13;p1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C6AB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347146" y="1294364"/>
            <a:ext cx="3497708" cy="4501466"/>
          </a:xfrm>
          <a:prstGeom prst="rect">
            <a:avLst/>
          </a:prstGeom>
          <a:noFill/>
          <a:ln w="57150" cap="flat" cmpd="dbl">
            <a:solidFill>
              <a:srgbClr val="876E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4695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18;p3"/>
          <p:cNvGrpSpPr/>
          <p:nvPr/>
        </p:nvGrpSpPr>
        <p:grpSpPr>
          <a:xfrm>
            <a:off x="5841288" y="1086509"/>
            <a:ext cx="509424" cy="48682"/>
            <a:chOff x="5520688" y="1583580"/>
            <a:chExt cx="1130145" cy="108000"/>
          </a:xfrm>
        </p:grpSpPr>
        <p:sp>
          <p:nvSpPr>
            <p:cNvPr id="19" name="Google Shape;19;p3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" name="Google Shape;20;p3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" name="Google Shape;22;p3"/>
          <p:cNvGrpSpPr/>
          <p:nvPr/>
        </p:nvGrpSpPr>
        <p:grpSpPr>
          <a:xfrm>
            <a:off x="5841288" y="5979343"/>
            <a:ext cx="509424" cy="48682"/>
            <a:chOff x="5520688" y="1583580"/>
            <a:chExt cx="1130145" cy="108000"/>
          </a:xfrm>
        </p:grpSpPr>
        <p:sp>
          <p:nvSpPr>
            <p:cNvPr id="23" name="Google Shape;23;p3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Google Shape;24;p3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C6AB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29" name="Google Shape;29;p5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ACC6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>
            <a:off x="5203650" y="2813739"/>
            <a:ext cx="178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200">
                <a:solidFill>
                  <a:srgbClr val="876E59"/>
                </a:solidFill>
              </a:rPr>
              <a:t>식품 쇼핑몰 프로젝트</a:t>
            </a:r>
            <a:endParaRPr sz="12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/>
          <p:nvPr/>
        </p:nvSpPr>
        <p:spPr>
          <a:xfrm>
            <a:off x="4647600" y="3058675"/>
            <a:ext cx="289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200" b="1">
                <a:solidFill>
                  <a:srgbClr val="876E59"/>
                </a:solidFill>
              </a:rPr>
              <a:t>Market Spring</a:t>
            </a:r>
            <a:endParaRPr sz="3200" b="1">
              <a:solidFill>
                <a:srgbClr val="876E59"/>
              </a:solidFill>
            </a:endParaRPr>
          </a:p>
        </p:txBody>
      </p:sp>
      <p:sp>
        <p:nvSpPr>
          <p:cNvPr id="39" name="Google Shape;39;p7"/>
          <p:cNvSpPr txBox="1"/>
          <p:nvPr/>
        </p:nvSpPr>
        <p:spPr>
          <a:xfrm>
            <a:off x="4347145" y="3767262"/>
            <a:ext cx="349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76E59"/>
                </a:solidFill>
              </a:rPr>
              <a:t>김대연, 양도아, 양소영, 윤진호, 홍성현</a:t>
            </a:r>
            <a:endParaRPr sz="12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03" name="Google Shape;203;p1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4" name="Google Shape;204;p1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1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7" name="Google Shape;207;p1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2982729" y="1231464"/>
            <a:ext cx="45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876E59"/>
                </a:solidFill>
              </a:rPr>
              <a:t>3.    </a:t>
            </a:r>
            <a:r>
              <a:rPr lang="ko-KR" sz="1800" dirty="0">
                <a:solidFill>
                  <a:srgbClr val="876E59"/>
                </a:solidFill>
              </a:rPr>
              <a:t>클래스 다이어그램</a:t>
            </a:r>
            <a:endParaRPr sz="20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2;p13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1-3 구조 설계</a:t>
            </a:r>
            <a:endParaRPr sz="2400" dirty="0">
              <a:solidFill>
                <a:srgbClr val="ACC6AB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t="3562" r="2040" b="3428"/>
          <a:stretch/>
        </p:blipFill>
        <p:spPr>
          <a:xfrm>
            <a:off x="1766372" y="1995302"/>
            <a:ext cx="7948212" cy="4351122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360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08" name="Google Shape;208;p1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9" name="Google Shape;209;p1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1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2" name="Google Shape;212;p1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2F96E-8756-4C16-8277-C6DCD282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04" y="1771410"/>
            <a:ext cx="8548948" cy="4692021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10" name="Google Shape;166;p14"/>
          <p:cNvSpPr/>
          <p:nvPr/>
        </p:nvSpPr>
        <p:spPr>
          <a:xfrm>
            <a:off x="2991969" y="1231464"/>
            <a:ext cx="45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876E59"/>
                </a:solidFill>
              </a:rPr>
              <a:t>4.    </a:t>
            </a:r>
            <a:r>
              <a:rPr lang="ko-KR" altLang="en-US" sz="1800" dirty="0" smtClean="0">
                <a:solidFill>
                  <a:srgbClr val="876E59"/>
                </a:solidFill>
              </a:rPr>
              <a:t>시퀀스 다이어그램</a:t>
            </a:r>
            <a:endParaRPr lang="ko-KR" altLang="en-US" sz="1800" dirty="0">
              <a:solidFill>
                <a:srgbClr val="876E59"/>
              </a:solidFill>
            </a:endParaRPr>
          </a:p>
        </p:txBody>
      </p:sp>
      <p:sp>
        <p:nvSpPr>
          <p:cNvPr id="11" name="Google Shape;152;p13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1-3 구조 설계</a:t>
            </a:r>
            <a:endParaRPr sz="2400" dirty="0">
              <a:solidFill>
                <a:srgbClr val="ACC6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19" name="Google Shape;219;p1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0" name="Google Shape;220;p1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1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2" name="Google Shape;222;p19"/>
          <p:cNvSpPr txBox="1"/>
          <p:nvPr/>
        </p:nvSpPr>
        <p:spPr>
          <a:xfrm>
            <a:off x="1043249" y="569875"/>
            <a:ext cx="378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개요</a:t>
            </a:r>
            <a:endParaRPr sz="2400" dirty="0">
              <a:solidFill>
                <a:srgbClr val="ACC6AB"/>
              </a:solidFill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847406" y="1632813"/>
            <a:ext cx="18435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876E59"/>
                </a:solidFill>
              </a:rPr>
              <a:t>5.    </a:t>
            </a:r>
            <a:r>
              <a:rPr lang="ko-KR" sz="1800" dirty="0">
                <a:solidFill>
                  <a:srgbClr val="876E59"/>
                </a:solidFill>
              </a:rPr>
              <a:t>ERD </a:t>
            </a:r>
            <a:endParaRPr sz="20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 t="1480" b="1148"/>
          <a:stretch/>
        </p:blipFill>
        <p:spPr>
          <a:xfrm>
            <a:off x="2133592" y="1200283"/>
            <a:ext cx="8087767" cy="526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0"/>
          <p:cNvPicPr preferRelativeResize="0"/>
          <p:nvPr/>
        </p:nvPicPr>
        <p:blipFill rotWithShape="1">
          <a:blip r:embed="rId3">
            <a:alphaModFix/>
          </a:blip>
          <a:srcRect l="16562"/>
          <a:stretch/>
        </p:blipFill>
        <p:spPr>
          <a:xfrm>
            <a:off x="7136025" y="1894663"/>
            <a:ext cx="4839574" cy="443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0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32" name="Google Shape;232;p2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3" name="Google Shape;233;p20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20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5" name="Google Shape;235;p20"/>
          <p:cNvSpPr txBox="1"/>
          <p:nvPr/>
        </p:nvSpPr>
        <p:spPr>
          <a:xfrm>
            <a:off x="1043249" y="569875"/>
            <a:ext cx="378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프로젝트 개요</a:t>
            </a:r>
            <a:endParaRPr sz="2400">
              <a:solidFill>
                <a:srgbClr val="ACC6AB"/>
              </a:solidFill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675" y="1894663"/>
            <a:ext cx="6864349" cy="43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4;p19"/>
          <p:cNvSpPr/>
          <p:nvPr/>
        </p:nvSpPr>
        <p:spPr>
          <a:xfrm>
            <a:off x="847406" y="1632813"/>
            <a:ext cx="243572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876E59"/>
                </a:solidFill>
              </a:rPr>
              <a:t>5.    </a:t>
            </a:r>
            <a:r>
              <a:rPr lang="ko-KR" sz="1800" dirty="0">
                <a:solidFill>
                  <a:srgbClr val="876E59"/>
                </a:solidFill>
              </a:rPr>
              <a:t>ERD </a:t>
            </a:r>
            <a:r>
              <a:rPr lang="en-US" altLang="ko-KR" sz="1800" dirty="0" smtClean="0">
                <a:solidFill>
                  <a:srgbClr val="876E59"/>
                </a:solidFill>
              </a:rPr>
              <a:t> - </a:t>
            </a:r>
            <a:r>
              <a:rPr lang="ko-KR" altLang="en-US" sz="1800" dirty="0" smtClean="0">
                <a:solidFill>
                  <a:srgbClr val="876E59"/>
                </a:solidFill>
              </a:rPr>
              <a:t>게시판</a:t>
            </a:r>
            <a:endParaRPr sz="20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1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37" name="Google Shape;237;p21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8" name="Google Shape;238;p21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1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0" name="Google Shape;240;p21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1-4  MVC 설정</a:t>
            </a:r>
            <a:endParaRPr sz="2400" dirty="0">
              <a:solidFill>
                <a:srgbClr val="ACC6AB"/>
              </a:solidFill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847405" y="2038500"/>
            <a:ext cx="302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AutoNum type="arabicPeriod"/>
            </a:pPr>
            <a:endParaRPr sz="1800">
              <a:solidFill>
                <a:srgbClr val="876E59"/>
              </a:solidFill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847406" y="1637350"/>
            <a:ext cx="30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876E59"/>
                </a:solidFill>
              </a:rPr>
              <a:t>MVC 설정</a:t>
            </a:r>
            <a:endParaRPr sz="20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FB9F4E-6170-467E-8B4A-9D5BA9D0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0" y="3088476"/>
            <a:ext cx="6387013" cy="1621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6D5B4B-7EB3-43A7-9E63-D0D9A9AA4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60" y="5318239"/>
            <a:ext cx="5652794" cy="767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F16C4-034C-4007-8AE0-8B6B4D9B6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579"/>
          <a:stretch/>
        </p:blipFill>
        <p:spPr>
          <a:xfrm>
            <a:off x="7340966" y="3080756"/>
            <a:ext cx="4457277" cy="8743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660793-25C3-4417-ACAB-59F4DBCFB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063" y="2311976"/>
            <a:ext cx="1424095" cy="6864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6D69CE2-2565-4A27-A3D2-C1687C71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60" y="2080968"/>
            <a:ext cx="1424095" cy="686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2E12C3-9E0E-472D-9259-37D6D83CF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443" y="4685560"/>
            <a:ext cx="1300527" cy="559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B62175-D4C2-4D3C-867F-690D62F39B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918" y="5401581"/>
            <a:ext cx="3444962" cy="60069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C21C76-199A-4A8F-8D90-97B3C7BCA395}"/>
              </a:ext>
            </a:extLst>
          </p:cNvPr>
          <p:cNvSpPr/>
          <p:nvPr/>
        </p:nvSpPr>
        <p:spPr>
          <a:xfrm>
            <a:off x="846860" y="3088477"/>
            <a:ext cx="6387013" cy="15970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013BC8-E9EB-4360-9A19-881578C5B1B1}"/>
              </a:ext>
            </a:extLst>
          </p:cNvPr>
          <p:cNvSpPr/>
          <p:nvPr/>
        </p:nvSpPr>
        <p:spPr>
          <a:xfrm>
            <a:off x="846860" y="5318239"/>
            <a:ext cx="5652794" cy="9019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D17496-264A-4695-B3A8-BF8D757B7FD2}"/>
              </a:ext>
            </a:extLst>
          </p:cNvPr>
          <p:cNvSpPr/>
          <p:nvPr/>
        </p:nvSpPr>
        <p:spPr>
          <a:xfrm>
            <a:off x="7340965" y="3080755"/>
            <a:ext cx="4457277" cy="95666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08E4E6-DC0C-4966-9ECC-F910D0F87202}"/>
              </a:ext>
            </a:extLst>
          </p:cNvPr>
          <p:cNvSpPr/>
          <p:nvPr/>
        </p:nvSpPr>
        <p:spPr>
          <a:xfrm>
            <a:off x="7340966" y="5393343"/>
            <a:ext cx="3444962" cy="62744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4802FF-313D-4AC0-B877-4EE1E32A90A2}"/>
              </a:ext>
            </a:extLst>
          </p:cNvPr>
          <p:cNvSpPr/>
          <p:nvPr/>
        </p:nvSpPr>
        <p:spPr>
          <a:xfrm>
            <a:off x="1232708" y="2418674"/>
            <a:ext cx="1129547" cy="179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5AA284-DB0D-412A-A225-917271EDD278}"/>
              </a:ext>
            </a:extLst>
          </p:cNvPr>
          <p:cNvSpPr/>
          <p:nvPr/>
        </p:nvSpPr>
        <p:spPr>
          <a:xfrm>
            <a:off x="7442932" y="2802883"/>
            <a:ext cx="1215038" cy="195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657A17-CB31-4B7D-A244-F612FF786D87}"/>
              </a:ext>
            </a:extLst>
          </p:cNvPr>
          <p:cNvSpPr/>
          <p:nvPr/>
        </p:nvSpPr>
        <p:spPr>
          <a:xfrm>
            <a:off x="7800278" y="5064719"/>
            <a:ext cx="857692" cy="179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4A8126-5E59-4A9A-B1C1-2B8C32A6AF21}"/>
              </a:ext>
            </a:extLst>
          </p:cNvPr>
          <p:cNvCxnSpPr>
            <a:cxnSpLocks/>
          </p:cNvCxnSpPr>
          <p:nvPr/>
        </p:nvCxnSpPr>
        <p:spPr>
          <a:xfrm>
            <a:off x="2281881" y="2598620"/>
            <a:ext cx="0" cy="489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0DB152-D5BF-4A5A-B568-2D00E08C40D7}"/>
              </a:ext>
            </a:extLst>
          </p:cNvPr>
          <p:cNvCxnSpPr>
            <a:cxnSpLocks/>
          </p:cNvCxnSpPr>
          <p:nvPr/>
        </p:nvCxnSpPr>
        <p:spPr>
          <a:xfrm>
            <a:off x="8929817" y="2877361"/>
            <a:ext cx="0" cy="203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5AE55B8-9137-48DE-8232-7D0E7BF68E7F}"/>
              </a:ext>
            </a:extLst>
          </p:cNvPr>
          <p:cNvCxnSpPr>
            <a:cxnSpLocks/>
          </p:cNvCxnSpPr>
          <p:nvPr/>
        </p:nvCxnSpPr>
        <p:spPr>
          <a:xfrm flipH="1">
            <a:off x="8699159" y="2877361"/>
            <a:ext cx="2306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753910C-2D43-45B2-8291-EFAB9116FE0E}"/>
              </a:ext>
            </a:extLst>
          </p:cNvPr>
          <p:cNvCxnSpPr>
            <a:cxnSpLocks/>
          </p:cNvCxnSpPr>
          <p:nvPr/>
        </p:nvCxnSpPr>
        <p:spPr>
          <a:xfrm>
            <a:off x="8929817" y="5165124"/>
            <a:ext cx="0" cy="228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77592F4-FA36-4724-848F-405FB6056125}"/>
              </a:ext>
            </a:extLst>
          </p:cNvPr>
          <p:cNvCxnSpPr>
            <a:cxnSpLocks/>
          </p:cNvCxnSpPr>
          <p:nvPr/>
        </p:nvCxnSpPr>
        <p:spPr>
          <a:xfrm flipH="1">
            <a:off x="8699159" y="5163358"/>
            <a:ext cx="2306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DF1AED4-883E-40DC-8756-A96E3558964D}"/>
              </a:ext>
            </a:extLst>
          </p:cNvPr>
          <p:cNvSpPr txBox="1"/>
          <p:nvPr/>
        </p:nvSpPr>
        <p:spPr>
          <a:xfrm>
            <a:off x="774782" y="2767455"/>
            <a:ext cx="152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Tiles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2EAC58-01B0-499C-A473-A21177ECDDBD}"/>
              </a:ext>
            </a:extLst>
          </p:cNvPr>
          <p:cNvSpPr txBox="1"/>
          <p:nvPr/>
        </p:nvSpPr>
        <p:spPr>
          <a:xfrm>
            <a:off x="840685" y="5019826"/>
            <a:ext cx="152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Interceptor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1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2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49" name="Google Shape;249;p2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0" name="Google Shape;250;p22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2" name="Google Shape;252;p22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1-4  MVC 설정</a:t>
            </a:r>
            <a:endParaRPr sz="2400" dirty="0">
              <a:solidFill>
                <a:srgbClr val="ACC6AB"/>
              </a:solidFill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847406" y="1637350"/>
            <a:ext cx="30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876E59"/>
                </a:solidFill>
              </a:rPr>
              <a:t>MyBatis 설정</a:t>
            </a:r>
            <a:endParaRPr sz="20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64F03D-A7B2-4D47-91F9-43819FFB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08" y="2023651"/>
            <a:ext cx="1424095" cy="6864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76C6A6-0CEB-4A86-BFDD-44826F84B0C6}"/>
              </a:ext>
            </a:extLst>
          </p:cNvPr>
          <p:cNvSpPr/>
          <p:nvPr/>
        </p:nvSpPr>
        <p:spPr>
          <a:xfrm>
            <a:off x="1091577" y="2506320"/>
            <a:ext cx="1215038" cy="195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DD5DFB-3831-41DD-8142-213B45EED198}"/>
              </a:ext>
            </a:extLst>
          </p:cNvPr>
          <p:cNvCxnSpPr>
            <a:cxnSpLocks/>
          </p:cNvCxnSpPr>
          <p:nvPr/>
        </p:nvCxnSpPr>
        <p:spPr>
          <a:xfrm>
            <a:off x="2932690" y="2621988"/>
            <a:ext cx="0" cy="384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CDF06C-2773-4096-8221-45BE19CC6F86}"/>
              </a:ext>
            </a:extLst>
          </p:cNvPr>
          <p:cNvCxnSpPr>
            <a:cxnSpLocks/>
          </p:cNvCxnSpPr>
          <p:nvPr/>
        </p:nvCxnSpPr>
        <p:spPr>
          <a:xfrm flipH="1">
            <a:off x="2323090" y="2621988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1E05C34-9E0C-4516-ABD3-985BDBE26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2" b="-1395"/>
          <a:stretch/>
        </p:blipFill>
        <p:spPr>
          <a:xfrm>
            <a:off x="923708" y="3057554"/>
            <a:ext cx="4457277" cy="17299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3CFC59-FB9A-4C1B-B48E-53509013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99" y="6038164"/>
            <a:ext cx="3982444" cy="120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C01001-24B4-47D9-B747-1EFC24D9B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708" y="4858244"/>
            <a:ext cx="1347460" cy="7444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5422BF-67B8-4984-BD8D-D297C883D6AA}"/>
              </a:ext>
            </a:extLst>
          </p:cNvPr>
          <p:cNvSpPr txBox="1"/>
          <p:nvPr/>
        </p:nvSpPr>
        <p:spPr>
          <a:xfrm>
            <a:off x="817996" y="2725826"/>
            <a:ext cx="152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MyBatis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954A0E-C3FE-405B-A6B8-38A61D1CF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099" y="1296860"/>
            <a:ext cx="1240470" cy="18525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110710-45FE-4C59-8CF7-12128549D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7570" y="1462181"/>
            <a:ext cx="3029506" cy="30396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39021C0-F19F-4696-A069-2086E15CE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799" y="4934366"/>
            <a:ext cx="4457277" cy="1096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EB8EAE-9B27-41D4-913E-F922CE787557}"/>
              </a:ext>
            </a:extLst>
          </p:cNvPr>
          <p:cNvSpPr/>
          <p:nvPr/>
        </p:nvSpPr>
        <p:spPr>
          <a:xfrm>
            <a:off x="923707" y="3022363"/>
            <a:ext cx="4457278" cy="176513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354ECB-697E-41E4-93A0-2111B85571F5}"/>
              </a:ext>
            </a:extLst>
          </p:cNvPr>
          <p:cNvSpPr/>
          <p:nvPr/>
        </p:nvSpPr>
        <p:spPr>
          <a:xfrm>
            <a:off x="923707" y="6030526"/>
            <a:ext cx="4013236" cy="12831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AD7A0A-6CD2-491D-ADEA-C4CFE2CD5C5D}"/>
              </a:ext>
            </a:extLst>
          </p:cNvPr>
          <p:cNvSpPr/>
          <p:nvPr/>
        </p:nvSpPr>
        <p:spPr>
          <a:xfrm>
            <a:off x="1268627" y="5416568"/>
            <a:ext cx="922638" cy="186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6DCA340-6A0C-49F7-A14D-859B5D4A9B6F}"/>
              </a:ext>
            </a:extLst>
          </p:cNvPr>
          <p:cNvCxnSpPr>
            <a:cxnSpLocks/>
          </p:cNvCxnSpPr>
          <p:nvPr/>
        </p:nvCxnSpPr>
        <p:spPr>
          <a:xfrm>
            <a:off x="2813242" y="5509649"/>
            <a:ext cx="0" cy="384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2958F4-F32C-4456-BC01-E0BAEA9C918C}"/>
              </a:ext>
            </a:extLst>
          </p:cNvPr>
          <p:cNvCxnSpPr>
            <a:cxnSpLocks/>
          </p:cNvCxnSpPr>
          <p:nvPr/>
        </p:nvCxnSpPr>
        <p:spPr>
          <a:xfrm flipH="1">
            <a:off x="2203642" y="5509649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0D6FF46-C85D-4D20-9A98-D60EB98156AD}"/>
              </a:ext>
            </a:extLst>
          </p:cNvPr>
          <p:cNvCxnSpPr>
            <a:cxnSpLocks/>
          </p:cNvCxnSpPr>
          <p:nvPr/>
        </p:nvCxnSpPr>
        <p:spPr>
          <a:xfrm flipV="1">
            <a:off x="4316627" y="1572033"/>
            <a:ext cx="5428947" cy="4458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89ACED-BF4B-4BE5-AE81-607A7D8B218C}"/>
              </a:ext>
            </a:extLst>
          </p:cNvPr>
          <p:cNvSpPr/>
          <p:nvPr/>
        </p:nvSpPr>
        <p:spPr>
          <a:xfrm>
            <a:off x="6820930" y="2784388"/>
            <a:ext cx="650790" cy="140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9EB02D-8D2E-4E63-B6F4-C36380E1F3F7}"/>
              </a:ext>
            </a:extLst>
          </p:cNvPr>
          <p:cNvSpPr/>
          <p:nvPr/>
        </p:nvSpPr>
        <p:spPr>
          <a:xfrm>
            <a:off x="8440509" y="1400876"/>
            <a:ext cx="3232949" cy="310092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E3F7685-4580-4213-96DE-120944C85E0E}"/>
              </a:ext>
            </a:extLst>
          </p:cNvPr>
          <p:cNvCxnSpPr>
            <a:cxnSpLocks/>
          </p:cNvCxnSpPr>
          <p:nvPr/>
        </p:nvCxnSpPr>
        <p:spPr>
          <a:xfrm flipV="1">
            <a:off x="7485888" y="2023651"/>
            <a:ext cx="954621" cy="830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7BD9EC-8C12-4246-BF39-E161FB0891DD}"/>
              </a:ext>
            </a:extLst>
          </p:cNvPr>
          <p:cNvSpPr/>
          <p:nvPr/>
        </p:nvSpPr>
        <p:spPr>
          <a:xfrm>
            <a:off x="8507569" y="1432720"/>
            <a:ext cx="2102765" cy="139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7DD6C4A-348D-48B0-A186-B72C0508C5FE}"/>
              </a:ext>
            </a:extLst>
          </p:cNvPr>
          <p:cNvCxnSpPr>
            <a:cxnSpLocks/>
          </p:cNvCxnSpPr>
          <p:nvPr/>
        </p:nvCxnSpPr>
        <p:spPr>
          <a:xfrm flipH="1">
            <a:off x="10154962" y="1601494"/>
            <a:ext cx="273552" cy="333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1E9CEA4-E168-427F-B23B-825F6CC2AFAF}"/>
              </a:ext>
            </a:extLst>
          </p:cNvPr>
          <p:cNvSpPr/>
          <p:nvPr/>
        </p:nvSpPr>
        <p:spPr>
          <a:xfrm>
            <a:off x="7031100" y="4934365"/>
            <a:ext cx="4642358" cy="116031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F30B42-234E-4DF6-95FF-34A745B5327E}"/>
              </a:ext>
            </a:extLst>
          </p:cNvPr>
          <p:cNvSpPr txBox="1"/>
          <p:nvPr/>
        </p:nvSpPr>
        <p:spPr>
          <a:xfrm>
            <a:off x="832858" y="5701964"/>
            <a:ext cx="152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모델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3E86CA-DF7D-490D-91D0-D65D41FDEC3F}"/>
              </a:ext>
            </a:extLst>
          </p:cNvPr>
          <p:cNvSpPr txBox="1"/>
          <p:nvPr/>
        </p:nvSpPr>
        <p:spPr>
          <a:xfrm>
            <a:off x="8343262" y="1117305"/>
            <a:ext cx="152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resultMap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매핑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17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3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61" name="Google Shape;261;p23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62" name="Google Shape;262;p23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4" name="Google Shape;264;p23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1-4  MVC 설정</a:t>
            </a:r>
            <a:endParaRPr sz="2400" dirty="0">
              <a:solidFill>
                <a:srgbClr val="ACC6AB"/>
              </a:solidFill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847406" y="1637350"/>
            <a:ext cx="30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876E59"/>
                </a:solidFill>
              </a:rPr>
              <a:t>Tiles 설정</a:t>
            </a:r>
            <a:endParaRPr sz="20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A3DB85-3BC0-446C-873B-713D63C2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105" y="1939820"/>
            <a:ext cx="1211675" cy="17789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AE6BF6-5FCB-4FA6-AFCD-481CEECD5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105" y="4057697"/>
            <a:ext cx="3812144" cy="928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FD2852-DE66-4256-8CFC-575E44256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04" y="2120569"/>
            <a:ext cx="1027505" cy="1417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C1E58-525B-418C-8DB1-DD442FF64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16" y="3809614"/>
            <a:ext cx="2597814" cy="24701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2B2352-2845-40B2-805A-7BD08DE09A91}"/>
              </a:ext>
            </a:extLst>
          </p:cNvPr>
          <p:cNvSpPr/>
          <p:nvPr/>
        </p:nvSpPr>
        <p:spPr>
          <a:xfrm>
            <a:off x="1059725" y="3097426"/>
            <a:ext cx="670221" cy="162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F5C165-8A34-4AA0-968F-4355CF4D81CC}"/>
              </a:ext>
            </a:extLst>
          </p:cNvPr>
          <p:cNvSpPr/>
          <p:nvPr/>
        </p:nvSpPr>
        <p:spPr>
          <a:xfrm>
            <a:off x="888570" y="3779527"/>
            <a:ext cx="2613760" cy="250859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54916E2-0516-4BE2-AEB0-2F57201DF2B5}"/>
              </a:ext>
            </a:extLst>
          </p:cNvPr>
          <p:cNvCxnSpPr>
            <a:cxnSpLocks/>
          </p:cNvCxnSpPr>
          <p:nvPr/>
        </p:nvCxnSpPr>
        <p:spPr>
          <a:xfrm>
            <a:off x="2331328" y="3163800"/>
            <a:ext cx="0" cy="554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1825C8E-0C47-431C-8D78-D0F4DE722B93}"/>
              </a:ext>
            </a:extLst>
          </p:cNvPr>
          <p:cNvCxnSpPr>
            <a:cxnSpLocks/>
          </p:cNvCxnSpPr>
          <p:nvPr/>
        </p:nvCxnSpPr>
        <p:spPr>
          <a:xfrm flipH="1">
            <a:off x="1721728" y="3163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CD0840-E417-4D1C-9BEA-8A5739BE3203}"/>
              </a:ext>
            </a:extLst>
          </p:cNvPr>
          <p:cNvSpPr/>
          <p:nvPr/>
        </p:nvSpPr>
        <p:spPr>
          <a:xfrm>
            <a:off x="3970639" y="3163800"/>
            <a:ext cx="697996" cy="172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7E9C18-9AC5-4D2B-A71C-6B84DE5B90B3}"/>
              </a:ext>
            </a:extLst>
          </p:cNvPr>
          <p:cNvCxnSpPr>
            <a:cxnSpLocks/>
          </p:cNvCxnSpPr>
          <p:nvPr/>
        </p:nvCxnSpPr>
        <p:spPr>
          <a:xfrm>
            <a:off x="5276355" y="3254635"/>
            <a:ext cx="0" cy="766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1145A-D9E7-47FE-A2A4-4C295479799B}"/>
              </a:ext>
            </a:extLst>
          </p:cNvPr>
          <p:cNvCxnSpPr>
            <a:cxnSpLocks/>
          </p:cNvCxnSpPr>
          <p:nvPr/>
        </p:nvCxnSpPr>
        <p:spPr>
          <a:xfrm flipH="1">
            <a:off x="4666755" y="3254635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20AFA96-CA30-4BA1-B757-FE613AFEF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4900" y="1000898"/>
            <a:ext cx="2929089" cy="39088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18E8445-6101-46C5-8528-E1AC3A4F33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1376" y="4767739"/>
            <a:ext cx="3024606" cy="166430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011A72-2BCB-4788-BCC5-10A78D352C78}"/>
              </a:ext>
            </a:extLst>
          </p:cNvPr>
          <p:cNvSpPr/>
          <p:nvPr/>
        </p:nvSpPr>
        <p:spPr>
          <a:xfrm>
            <a:off x="3849521" y="4021249"/>
            <a:ext cx="3856204" cy="9568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6092C6-7CC3-48B8-8688-38914138CF36}"/>
              </a:ext>
            </a:extLst>
          </p:cNvPr>
          <p:cNvSpPr/>
          <p:nvPr/>
        </p:nvSpPr>
        <p:spPr>
          <a:xfrm>
            <a:off x="4061254" y="4366054"/>
            <a:ext cx="3375985" cy="102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127781-2F2E-4C1C-AD8E-E16AB71F6534}"/>
              </a:ext>
            </a:extLst>
          </p:cNvPr>
          <p:cNvSpPr/>
          <p:nvPr/>
        </p:nvSpPr>
        <p:spPr>
          <a:xfrm>
            <a:off x="4065372" y="4469026"/>
            <a:ext cx="3172009" cy="100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455C7F-4FD4-4FA3-98F2-0C14F6E89D62}"/>
              </a:ext>
            </a:extLst>
          </p:cNvPr>
          <p:cNvSpPr/>
          <p:nvPr/>
        </p:nvSpPr>
        <p:spPr>
          <a:xfrm>
            <a:off x="4061254" y="4668524"/>
            <a:ext cx="3375985" cy="102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09DC294-668E-4DDB-814C-FF0424D9FCC9}"/>
              </a:ext>
            </a:extLst>
          </p:cNvPr>
          <p:cNvSpPr/>
          <p:nvPr/>
        </p:nvSpPr>
        <p:spPr>
          <a:xfrm>
            <a:off x="4061254" y="4767596"/>
            <a:ext cx="3619757" cy="117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D1EFBEC-9B86-4FFE-A6E5-10F63EF5F2AA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6845643" y="1164496"/>
            <a:ext cx="1719257" cy="3201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577267-E571-4C33-822B-49A4755354AE}"/>
              </a:ext>
            </a:extLst>
          </p:cNvPr>
          <p:cNvSpPr/>
          <p:nvPr/>
        </p:nvSpPr>
        <p:spPr>
          <a:xfrm>
            <a:off x="8520286" y="987283"/>
            <a:ext cx="3029700" cy="550413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26C5E8-B99E-4D9F-B551-255865B7C635}"/>
              </a:ext>
            </a:extLst>
          </p:cNvPr>
          <p:cNvSpPr/>
          <p:nvPr/>
        </p:nvSpPr>
        <p:spPr>
          <a:xfrm>
            <a:off x="8564900" y="1010938"/>
            <a:ext cx="2929089" cy="307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9B8C7A-FA0F-4C15-BB2E-A6A9A7CB28F4}"/>
              </a:ext>
            </a:extLst>
          </p:cNvPr>
          <p:cNvSpPr/>
          <p:nvPr/>
        </p:nvSpPr>
        <p:spPr>
          <a:xfrm>
            <a:off x="8564900" y="5972632"/>
            <a:ext cx="2929089" cy="459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5A7A4B7-CF53-491A-A548-7CD332279283}"/>
              </a:ext>
            </a:extLst>
          </p:cNvPr>
          <p:cNvCxnSpPr>
            <a:cxnSpLocks/>
          </p:cNvCxnSpPr>
          <p:nvPr/>
        </p:nvCxnSpPr>
        <p:spPr>
          <a:xfrm>
            <a:off x="8869655" y="4708367"/>
            <a:ext cx="0" cy="1274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1EF496-CEDA-4B24-96DC-3A3FE7D3097D}"/>
              </a:ext>
            </a:extLst>
          </p:cNvPr>
          <p:cNvSpPr/>
          <p:nvPr/>
        </p:nvSpPr>
        <p:spPr>
          <a:xfrm>
            <a:off x="3903204" y="4068181"/>
            <a:ext cx="2303279" cy="198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02A3B5B-F3F3-4307-9780-14C954419D36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206483" y="4167581"/>
            <a:ext cx="2313803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2735D2-31A9-4C5A-A93B-0494F6688FDA}"/>
              </a:ext>
            </a:extLst>
          </p:cNvPr>
          <p:cNvSpPr/>
          <p:nvPr/>
        </p:nvSpPr>
        <p:spPr>
          <a:xfrm>
            <a:off x="11148751" y="1318054"/>
            <a:ext cx="345238" cy="621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C8E34C6-86D1-4A36-B822-B8F021A2E5BA}"/>
              </a:ext>
            </a:extLst>
          </p:cNvPr>
          <p:cNvCxnSpPr>
            <a:cxnSpLocks/>
          </p:cNvCxnSpPr>
          <p:nvPr/>
        </p:nvCxnSpPr>
        <p:spPr>
          <a:xfrm flipH="1">
            <a:off x="7437239" y="4708367"/>
            <a:ext cx="14324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75814D0-8765-4B49-A971-CD549813DD71}"/>
              </a:ext>
            </a:extLst>
          </p:cNvPr>
          <p:cNvCxnSpPr>
            <a:cxnSpLocks/>
          </p:cNvCxnSpPr>
          <p:nvPr/>
        </p:nvCxnSpPr>
        <p:spPr>
          <a:xfrm flipH="1">
            <a:off x="7689250" y="4827371"/>
            <a:ext cx="3655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154E590-71FE-4D09-BDBD-4F8FE0817B86}"/>
              </a:ext>
            </a:extLst>
          </p:cNvPr>
          <p:cNvCxnSpPr>
            <a:cxnSpLocks/>
          </p:cNvCxnSpPr>
          <p:nvPr/>
        </p:nvCxnSpPr>
        <p:spPr>
          <a:xfrm flipV="1">
            <a:off x="11345125" y="1972135"/>
            <a:ext cx="0" cy="2855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AEB42BC-F634-4827-ADBC-74558E966EDC}"/>
              </a:ext>
            </a:extLst>
          </p:cNvPr>
          <p:cNvSpPr/>
          <p:nvPr/>
        </p:nvSpPr>
        <p:spPr>
          <a:xfrm>
            <a:off x="8624826" y="1395925"/>
            <a:ext cx="510929" cy="1858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2DB6C0F-A016-4371-8BB5-A765FD6BA252}"/>
              </a:ext>
            </a:extLst>
          </p:cNvPr>
          <p:cNvCxnSpPr>
            <a:stCxn id="40" idx="3"/>
            <a:endCxn id="17" idx="1"/>
          </p:cNvCxnSpPr>
          <p:nvPr/>
        </p:nvCxnSpPr>
        <p:spPr>
          <a:xfrm flipV="1">
            <a:off x="7237381" y="2955325"/>
            <a:ext cx="1327519" cy="15639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1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41" y="1225081"/>
            <a:ext cx="10241343" cy="5314264"/>
          </a:xfrm>
          <a:prstGeom prst="rect">
            <a:avLst/>
          </a:prstGeom>
        </p:spPr>
      </p:pic>
      <p:grpSp>
        <p:nvGrpSpPr>
          <p:cNvPr id="279" name="Google Shape;279;p24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80" name="Google Shape;280;p24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81" name="Google Shape;281;p24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24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3" name="Google Shape;283;p24"/>
          <p:cNvSpPr txBox="1"/>
          <p:nvPr/>
        </p:nvSpPr>
        <p:spPr>
          <a:xfrm>
            <a:off x="1043249" y="569875"/>
            <a:ext cx="346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스프링 MVC 처리 과정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195473" y="311719"/>
            <a:ext cx="9669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727341" y="1240189"/>
            <a:ext cx="45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876E59"/>
                </a:solidFill>
              </a:rPr>
              <a:t>스프링 MVC 처리 과정 그림</a:t>
            </a:r>
            <a:endParaRPr sz="20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5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85" name="Google Shape;285;p25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86" name="Google Shape;286;p25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p25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8" name="Google Shape;288;p25"/>
          <p:cNvSpPr txBox="1"/>
          <p:nvPr/>
        </p:nvSpPr>
        <p:spPr>
          <a:xfrm>
            <a:off x="1043255" y="569880"/>
            <a:ext cx="3068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195473" y="311719"/>
            <a:ext cx="9669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847402" y="1637350"/>
            <a:ext cx="21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876E59"/>
                </a:solidFill>
              </a:rPr>
              <a:t>구현된 기능(표)</a:t>
            </a:r>
            <a:endParaRPr sz="20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F62D62-3DA5-410D-A543-9F31D3A83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903" y="2056161"/>
            <a:ext cx="4586400" cy="4023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0C977F-D717-446B-8151-D9F56F9B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03" y="2072637"/>
            <a:ext cx="4586400" cy="24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6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4" name="Google Shape;304;p2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26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6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6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 smtClean="0">
              <a:solidFill>
                <a:srgbClr val="ACC6AB"/>
              </a:solidFill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Front-End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1F0B3-6A6A-4088-B348-869A72CB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7" y="1967211"/>
            <a:ext cx="4414128" cy="4187404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>
            <a:off x="3464761" y="1982754"/>
            <a:ext cx="175172" cy="181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AF224A-E676-444C-B0FA-6AC305FC35CC}"/>
              </a:ext>
            </a:extLst>
          </p:cNvPr>
          <p:cNvSpPr/>
          <p:nvPr/>
        </p:nvSpPr>
        <p:spPr>
          <a:xfrm>
            <a:off x="3680471" y="1982754"/>
            <a:ext cx="211958" cy="181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8134761" y="1998704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로그인 </a:t>
            </a:r>
            <a:r>
              <a:rPr lang="ko-KR" altLang="en-US" dirty="0" smtClean="0">
                <a:latin typeface="+mj-ea"/>
                <a:ea typeface="+mj-ea"/>
              </a:rPr>
              <a:t>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58A89C5-D993-4A86-83A0-3D62C0CE4E6E}"/>
              </a:ext>
            </a:extLst>
          </p:cNvPr>
          <p:cNvSpPr/>
          <p:nvPr/>
        </p:nvSpPr>
        <p:spPr>
          <a:xfrm>
            <a:off x="4111655" y="4060913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6C7DD936-3AEA-48C9-9066-9EBA07DCF01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892429" y="2073526"/>
            <a:ext cx="890805" cy="218574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7901035" y="1998704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67BB1EF-F9E9-4328-A9D2-C8D9CA598B41}"/>
              </a:ext>
            </a:extLst>
          </p:cNvPr>
          <p:cNvSpPr/>
          <p:nvPr/>
        </p:nvSpPr>
        <p:spPr>
          <a:xfrm>
            <a:off x="7901035" y="2566214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4925984" y="593575"/>
            <a:ext cx="15543" cy="2762816"/>
          </a:xfrm>
          <a:prstGeom prst="bentConnector3">
            <a:avLst>
              <a:gd name="adj1" fmla="val 157075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83E9843-0A17-4A0B-84FC-ACE4E6D0C132}"/>
              </a:ext>
            </a:extLst>
          </p:cNvPr>
          <p:cNvSpPr/>
          <p:nvPr/>
        </p:nvSpPr>
        <p:spPr>
          <a:xfrm>
            <a:off x="3584177" y="1422404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8134761" y="2596839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회원가입 </a:t>
            </a:r>
            <a:r>
              <a:rPr lang="ko-KR" altLang="en-US" dirty="0" smtClean="0">
                <a:latin typeface="+mj-ea"/>
                <a:ea typeface="+mj-ea"/>
              </a:rPr>
              <a:t>페이지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8152076-A727-4BBD-818A-04823E95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898" y="4060913"/>
            <a:ext cx="3581753" cy="2064059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84155D4-ADF2-4086-A422-F1DD27460E03}"/>
              </a:ext>
            </a:extLst>
          </p:cNvPr>
          <p:cNvSpPr/>
          <p:nvPr/>
        </p:nvSpPr>
        <p:spPr>
          <a:xfrm>
            <a:off x="7698769" y="5455707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5562370-DF70-4F7B-AC27-10680A8D2123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4521435" y="1909825"/>
            <a:ext cx="3028292" cy="396463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8E7FC6-6481-4168-A052-6B0C072C4BDA}"/>
              </a:ext>
            </a:extLst>
          </p:cNvPr>
          <p:cNvSpPr/>
          <p:nvPr/>
        </p:nvSpPr>
        <p:spPr>
          <a:xfrm>
            <a:off x="3898102" y="2196451"/>
            <a:ext cx="310328" cy="181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2ACD318-7503-472C-BD92-63A710E6E1F9}"/>
              </a:ext>
            </a:extLst>
          </p:cNvPr>
          <p:cNvSpPr/>
          <p:nvPr/>
        </p:nvSpPr>
        <p:spPr>
          <a:xfrm>
            <a:off x="7905074" y="3145420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B759DD-0705-4CF7-99B9-A39F77C5D2C7}"/>
              </a:ext>
            </a:extLst>
          </p:cNvPr>
          <p:cNvSpPr txBox="1"/>
          <p:nvPr/>
        </p:nvSpPr>
        <p:spPr>
          <a:xfrm>
            <a:off x="8134761" y="3136093"/>
            <a:ext cx="38703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검색 기능을 구현하여 원하는 상품 검색 시</a:t>
            </a:r>
            <a:r>
              <a:rPr lang="en-US" altLang="ko-KR" dirty="0">
                <a:latin typeface="+mj-ea"/>
                <a:ea typeface="+mj-ea"/>
              </a:rPr>
              <a:t> DB</a:t>
            </a:r>
            <a:r>
              <a:rPr lang="ko-KR" altLang="en-US" dirty="0">
                <a:latin typeface="+mj-ea"/>
                <a:ea typeface="+mj-ea"/>
              </a:rPr>
              <a:t>에 접근해 결과를 </a:t>
            </a:r>
            <a:r>
              <a:rPr lang="ko-KR" altLang="en-US" dirty="0" smtClean="0">
                <a:latin typeface="+mj-ea"/>
                <a:ea typeface="+mj-ea"/>
              </a:rPr>
              <a:t>출력 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20" y="1967210"/>
            <a:ext cx="3052972" cy="143071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20" y="3524709"/>
            <a:ext cx="3031058" cy="1804938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23044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/>
        </p:nvSpPr>
        <p:spPr>
          <a:xfrm>
            <a:off x="5178120" y="1638591"/>
            <a:ext cx="18357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876E59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000" b="1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8"/>
          <p:cNvCxnSpPr/>
          <p:nvPr/>
        </p:nvCxnSpPr>
        <p:spPr>
          <a:xfrm>
            <a:off x="5030091" y="2921074"/>
            <a:ext cx="2131819" cy="0"/>
          </a:xfrm>
          <a:prstGeom prst="straightConnector1">
            <a:avLst/>
          </a:prstGeom>
          <a:noFill/>
          <a:ln w="12700" cap="flat" cmpd="sng">
            <a:solidFill>
              <a:srgbClr val="876E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" name="Google Shape;46;p8"/>
          <p:cNvCxnSpPr/>
          <p:nvPr/>
        </p:nvCxnSpPr>
        <p:spPr>
          <a:xfrm>
            <a:off x="5030091" y="3784674"/>
            <a:ext cx="2131800" cy="0"/>
          </a:xfrm>
          <a:prstGeom prst="straightConnector1">
            <a:avLst/>
          </a:prstGeom>
          <a:noFill/>
          <a:ln w="12700" cap="flat" cmpd="sng">
            <a:solidFill>
              <a:srgbClr val="876E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" name="Google Shape;47;p8"/>
          <p:cNvCxnSpPr/>
          <p:nvPr/>
        </p:nvCxnSpPr>
        <p:spPr>
          <a:xfrm>
            <a:off x="5030091" y="4629749"/>
            <a:ext cx="2131800" cy="0"/>
          </a:xfrm>
          <a:prstGeom prst="straightConnector1">
            <a:avLst/>
          </a:prstGeom>
          <a:noFill/>
          <a:ln w="12700" cap="flat" cmpd="sng">
            <a:solidFill>
              <a:srgbClr val="876E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48;p8"/>
          <p:cNvSpPr txBox="1"/>
          <p:nvPr/>
        </p:nvSpPr>
        <p:spPr>
          <a:xfrm>
            <a:off x="5043750" y="2382925"/>
            <a:ext cx="21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876E59"/>
                </a:solidFill>
                <a:latin typeface="Ultra"/>
                <a:ea typeface="Ultra"/>
                <a:cs typeface="Ultra"/>
                <a:sym typeface="Ultra"/>
              </a:rPr>
              <a:t>01 프로젝트 개요</a:t>
            </a:r>
            <a:endParaRPr sz="1800" b="1">
              <a:solidFill>
                <a:srgbClr val="876E59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4336650" y="3253583"/>
            <a:ext cx="351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876E59"/>
                </a:solidFill>
                <a:latin typeface="Ultra"/>
                <a:ea typeface="Ultra"/>
                <a:cs typeface="Ultra"/>
                <a:sym typeface="Ultra"/>
              </a:rPr>
              <a:t>02 Spring MVC 처리 과정</a:t>
            </a:r>
            <a:endParaRPr sz="1800" b="1">
              <a:solidFill>
                <a:srgbClr val="876E59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4860750" y="4124242"/>
            <a:ext cx="247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876E59"/>
                </a:solidFill>
                <a:latin typeface="Ultra"/>
                <a:ea typeface="Ultra"/>
                <a:cs typeface="Ultra"/>
                <a:sym typeface="Ultra"/>
              </a:rPr>
              <a:t>03 핵심 소스 및 구현</a:t>
            </a:r>
            <a:endParaRPr sz="1800" b="1">
              <a:solidFill>
                <a:srgbClr val="876E59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5104199" y="4994900"/>
            <a:ext cx="215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876E59"/>
                </a:solidFill>
                <a:latin typeface="Ultra"/>
                <a:ea typeface="Ultra"/>
                <a:cs typeface="Ultra"/>
                <a:sym typeface="Ultra"/>
              </a:rPr>
              <a:t>04 보완점 및 후기</a:t>
            </a:r>
            <a:endParaRPr sz="1800" b="1">
              <a:solidFill>
                <a:srgbClr val="876E59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6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4" name="Google Shape;304;p2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26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6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6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1F0B3-6A6A-4088-B348-869A72CB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7" y="1967211"/>
            <a:ext cx="4414128" cy="4187404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>
            <a:off x="3464761" y="1982754"/>
            <a:ext cx="175172" cy="181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8568149" y="1031580"/>
            <a:ext cx="337153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로그인 시 로그아웃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마이페이지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장바구니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주문배송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관리자계정만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r>
              <a:rPr lang="ko-KR" altLang="en-US" dirty="0" smtClean="0">
                <a:latin typeface="+mj-ea"/>
                <a:ea typeface="+mj-ea"/>
              </a:rPr>
              <a:t>관리자기능이 </a:t>
            </a:r>
            <a:r>
              <a:rPr lang="ko-KR" altLang="en-US" dirty="0">
                <a:latin typeface="+mj-ea"/>
                <a:ea typeface="+mj-ea"/>
              </a:rPr>
              <a:t>헤더에 추가됨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9E71AA0-E758-4995-BCEA-AADFFDC808A1}"/>
              </a:ext>
            </a:extLst>
          </p:cNvPr>
          <p:cNvSpPr/>
          <p:nvPr/>
        </p:nvSpPr>
        <p:spPr>
          <a:xfrm>
            <a:off x="3552347" y="1499356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8170393" y="1184474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67BB1EF-F9E9-4328-A9D2-C8D9CA598B41}"/>
              </a:ext>
            </a:extLst>
          </p:cNvPr>
          <p:cNvSpPr/>
          <p:nvPr/>
        </p:nvSpPr>
        <p:spPr>
          <a:xfrm>
            <a:off x="8167295" y="1969272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6730D2E-29F7-4939-8848-6D2BF0815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842" y="1964527"/>
            <a:ext cx="3134276" cy="1127323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9C41F747-00E6-40FF-B7FB-941AAB8903EE}"/>
              </a:ext>
            </a:extLst>
          </p:cNvPr>
          <p:cNvSpPr/>
          <p:nvPr/>
        </p:nvSpPr>
        <p:spPr>
          <a:xfrm>
            <a:off x="6841567" y="2073525"/>
            <a:ext cx="222721" cy="181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426DB7C-5A42-4A0F-AA91-3F45EBEF7399}"/>
              </a:ext>
            </a:extLst>
          </p:cNvPr>
          <p:cNvCxnSpPr>
            <a:cxnSpLocks/>
            <a:stCxn id="4" idx="0"/>
            <a:endCxn id="61" idx="0"/>
          </p:cNvCxnSpPr>
          <p:nvPr/>
        </p:nvCxnSpPr>
        <p:spPr>
          <a:xfrm rot="5400000" flipH="1" flipV="1">
            <a:off x="4933050" y="583825"/>
            <a:ext cx="18227" cy="2779633"/>
          </a:xfrm>
          <a:prstGeom prst="bentConnector3">
            <a:avLst>
              <a:gd name="adj1" fmla="val 1354183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 descr="텍스트이(가) 표시된 사진&#10;&#10;자동 생성된 설명">
            <a:extLst>
              <a:ext uri="{FF2B5EF4-FFF2-40B4-BE49-F238E27FC236}">
                <a16:creationId xmlns:a16="http://schemas.microsoft.com/office/drawing/2014/main" id="{40ED7329-61B7-4A6F-AD6A-28B842409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842" y="3260836"/>
            <a:ext cx="3200948" cy="1782596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092DCDD3-6B66-42B6-860A-139F7E421A19}"/>
              </a:ext>
            </a:extLst>
          </p:cNvPr>
          <p:cNvCxnSpPr>
            <a:cxnSpLocks/>
            <a:endCxn id="87" idx="0"/>
          </p:cNvCxnSpPr>
          <p:nvPr/>
        </p:nvCxnSpPr>
        <p:spPr>
          <a:xfrm rot="5400000">
            <a:off x="6139060" y="2517803"/>
            <a:ext cx="969289" cy="516776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>
            <a:extLst>
              <a:ext uri="{FF2B5EF4-FFF2-40B4-BE49-F238E27FC236}">
                <a16:creationId xmlns:a16="http://schemas.microsoft.com/office/drawing/2014/main" id="{D9753115-5E5B-4E72-9323-A01CEF5E6BF1}"/>
              </a:ext>
            </a:extLst>
          </p:cNvPr>
          <p:cNvSpPr/>
          <p:nvPr/>
        </p:nvSpPr>
        <p:spPr>
          <a:xfrm>
            <a:off x="6150001" y="2495301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44F578D-A4D1-4AF7-8EAF-8E071C2588D7}"/>
              </a:ext>
            </a:extLst>
          </p:cNvPr>
          <p:cNvSpPr/>
          <p:nvPr/>
        </p:nvSpPr>
        <p:spPr>
          <a:xfrm>
            <a:off x="6198493" y="4630960"/>
            <a:ext cx="282116" cy="150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0A15001D-44DD-478E-A05F-DB0B5616DDF1}"/>
              </a:ext>
            </a:extLst>
          </p:cNvPr>
          <p:cNvCxnSpPr>
            <a:cxnSpLocks/>
            <a:stCxn id="103" idx="2"/>
          </p:cNvCxnSpPr>
          <p:nvPr/>
        </p:nvCxnSpPr>
        <p:spPr>
          <a:xfrm rot="16200000" flipH="1">
            <a:off x="6931285" y="4189260"/>
            <a:ext cx="619885" cy="1803353"/>
          </a:xfrm>
          <a:prstGeom prst="bentConnector2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그림 100" descr="텍스트이(가) 표시된 사진&#10;&#10;자동 생성된 설명">
            <a:extLst>
              <a:ext uri="{FF2B5EF4-FFF2-40B4-BE49-F238E27FC236}">
                <a16:creationId xmlns:a16="http://schemas.microsoft.com/office/drawing/2014/main" id="{88CA759C-B178-4E50-A441-0FE2B2E6D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904" y="3321786"/>
            <a:ext cx="3058496" cy="3237995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17" name="타원 116">
            <a:extLst>
              <a:ext uri="{FF2B5EF4-FFF2-40B4-BE49-F238E27FC236}">
                <a16:creationId xmlns:a16="http://schemas.microsoft.com/office/drawing/2014/main" id="{5217E624-1CA1-4BD7-845C-0E42657F0D33}"/>
              </a:ext>
            </a:extLst>
          </p:cNvPr>
          <p:cNvSpPr/>
          <p:nvPr/>
        </p:nvSpPr>
        <p:spPr>
          <a:xfrm>
            <a:off x="8167295" y="2528188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E0EA3C3-DDAA-4FD9-81AC-AE2890AD9EBE}"/>
              </a:ext>
            </a:extLst>
          </p:cNvPr>
          <p:cNvSpPr/>
          <p:nvPr/>
        </p:nvSpPr>
        <p:spPr>
          <a:xfrm>
            <a:off x="6331980" y="5445522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DF226B-2149-41E2-B45E-84447C5E7597}"/>
              </a:ext>
            </a:extLst>
          </p:cNvPr>
          <p:cNvSpPr txBox="1"/>
          <p:nvPr/>
        </p:nvSpPr>
        <p:spPr>
          <a:xfrm>
            <a:off x="8559732" y="1947291"/>
            <a:ext cx="33715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장바구니 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99F7A3-EF72-4689-9A1D-16A4AF43FF8A}"/>
              </a:ext>
            </a:extLst>
          </p:cNvPr>
          <p:cNvSpPr txBox="1"/>
          <p:nvPr/>
        </p:nvSpPr>
        <p:spPr>
          <a:xfrm>
            <a:off x="8573191" y="2507955"/>
            <a:ext cx="337153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장바구니에 담긴 상품 중 구매할 상품을 선택 후 주문하기 버튼 클릭 시 주문확인 페이지로 이동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9" name="Google Shape;307;p26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 smtClean="0">
              <a:solidFill>
                <a:srgbClr val="ACC6AB"/>
              </a:solidFill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Front-End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6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4" name="Google Shape;304;p2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26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6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6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1F0B3-6A6A-4088-B348-869A72CBE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31" y="1967211"/>
            <a:ext cx="2640919" cy="4187404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>
            <a:off x="2272506" y="5605543"/>
            <a:ext cx="429764" cy="218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8573191" y="1156835"/>
            <a:ext cx="33715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결제하기페이지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9E71AA0-E758-4995-BCEA-AADFFDC808A1}"/>
              </a:ext>
            </a:extLst>
          </p:cNvPr>
          <p:cNvSpPr/>
          <p:nvPr/>
        </p:nvSpPr>
        <p:spPr>
          <a:xfrm>
            <a:off x="3533120" y="5714598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8170393" y="1184474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67BB1EF-F9E9-4328-A9D2-C8D9CA598B41}"/>
              </a:ext>
            </a:extLst>
          </p:cNvPr>
          <p:cNvSpPr/>
          <p:nvPr/>
        </p:nvSpPr>
        <p:spPr>
          <a:xfrm>
            <a:off x="8167296" y="1607485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6730D2E-29F7-4939-8848-6D2BF0815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5" y="2612019"/>
            <a:ext cx="2997771" cy="3538024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</p:pic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426DB7C-5A42-4A0F-AA91-3F45EBEF7399}"/>
              </a:ext>
            </a:extLst>
          </p:cNvPr>
          <p:cNvCxnSpPr>
            <a:cxnSpLocks/>
            <a:stCxn id="4" idx="3"/>
            <a:endCxn id="61" idx="1"/>
          </p:cNvCxnSpPr>
          <p:nvPr/>
        </p:nvCxnSpPr>
        <p:spPr>
          <a:xfrm flipV="1">
            <a:off x="2702270" y="4381031"/>
            <a:ext cx="1840845" cy="1333568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40ED7329-61B7-4A6F-AD6A-28B842409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84" y="2612019"/>
            <a:ext cx="3291444" cy="3538024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17" name="타원 116">
            <a:extLst>
              <a:ext uri="{FF2B5EF4-FFF2-40B4-BE49-F238E27FC236}">
                <a16:creationId xmlns:a16="http://schemas.microsoft.com/office/drawing/2014/main" id="{5217E624-1CA1-4BD7-845C-0E42657F0D33}"/>
              </a:ext>
            </a:extLst>
          </p:cNvPr>
          <p:cNvSpPr/>
          <p:nvPr/>
        </p:nvSpPr>
        <p:spPr>
          <a:xfrm>
            <a:off x="8167295" y="2043034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DF226B-2149-41E2-B45E-84447C5E7597}"/>
              </a:ext>
            </a:extLst>
          </p:cNvPr>
          <p:cNvSpPr txBox="1"/>
          <p:nvPr/>
        </p:nvSpPr>
        <p:spPr>
          <a:xfrm>
            <a:off x="8573191" y="1596707"/>
            <a:ext cx="33715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최종결제하기페이지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99F7A3-EF72-4689-9A1D-16A4AF43FF8A}"/>
              </a:ext>
            </a:extLst>
          </p:cNvPr>
          <p:cNvSpPr txBox="1"/>
          <p:nvPr/>
        </p:nvSpPr>
        <p:spPr>
          <a:xfrm>
            <a:off x="8573191" y="2022801"/>
            <a:ext cx="33715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최종 주문 내역서페이지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>
            <a:off x="5764090" y="5296030"/>
            <a:ext cx="429764" cy="218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83">
            <a:extLst>
              <a:ext uri="{FF2B5EF4-FFF2-40B4-BE49-F238E27FC236}">
                <a16:creationId xmlns:a16="http://schemas.microsoft.com/office/drawing/2014/main" id="{6426DB7C-5A42-4A0F-AA91-3F45EBEF7399}"/>
              </a:ext>
            </a:extLst>
          </p:cNvPr>
          <p:cNvCxnSpPr>
            <a:cxnSpLocks/>
            <a:stCxn id="32" idx="3"/>
            <a:endCxn id="87" idx="1"/>
          </p:cNvCxnSpPr>
          <p:nvPr/>
        </p:nvCxnSpPr>
        <p:spPr>
          <a:xfrm flipV="1">
            <a:off x="6193854" y="4381031"/>
            <a:ext cx="2024830" cy="1024055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A9E71AA0-E758-4995-BCEA-AADFFDC808A1}"/>
              </a:ext>
            </a:extLst>
          </p:cNvPr>
          <p:cNvSpPr/>
          <p:nvPr/>
        </p:nvSpPr>
        <p:spPr>
          <a:xfrm>
            <a:off x="6972543" y="5462097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9E71AA0-E758-4995-BCEA-AADFFDC808A1}"/>
              </a:ext>
            </a:extLst>
          </p:cNvPr>
          <p:cNvSpPr/>
          <p:nvPr/>
        </p:nvSpPr>
        <p:spPr>
          <a:xfrm>
            <a:off x="8456327" y="5823654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6" name="Google Shape;307;p26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 smtClean="0">
              <a:solidFill>
                <a:srgbClr val="ACC6AB"/>
              </a:solidFill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Front-End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143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6"/>
          <p:cNvGrpSpPr/>
          <p:nvPr/>
        </p:nvGrpSpPr>
        <p:grpSpPr>
          <a:xfrm>
            <a:off x="5780304" y="6729952"/>
            <a:ext cx="1130145" cy="108000"/>
            <a:chOff x="5520688" y="1583580"/>
            <a:chExt cx="1130145" cy="108000"/>
          </a:xfrm>
        </p:grpSpPr>
        <p:sp>
          <p:nvSpPr>
            <p:cNvPr id="304" name="Google Shape;304;p2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26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6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6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구현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1336910" y="2056960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1F0B3-6A6A-4088-B348-869A72CBE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8" y="2348469"/>
            <a:ext cx="2404587" cy="346183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9828797" y="2344420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상품상세 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9595071" y="2364154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67BB1EF-F9E9-4328-A9D2-C8D9CA598B41}"/>
              </a:ext>
            </a:extLst>
          </p:cNvPr>
          <p:cNvSpPr/>
          <p:nvPr/>
        </p:nvSpPr>
        <p:spPr>
          <a:xfrm>
            <a:off x="9595071" y="3080076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9828797" y="3058077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구매하기 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1336910" y="3498629"/>
            <a:ext cx="482643" cy="917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7292AE9-4817-4C5F-A315-77BFE0925123}"/>
              </a:ext>
            </a:extLst>
          </p:cNvPr>
          <p:cNvCxnSpPr>
            <a:cxnSpLocks/>
            <a:stCxn id="48" idx="3"/>
            <a:endCxn id="5" idx="1"/>
          </p:cNvCxnSpPr>
          <p:nvPr/>
        </p:nvCxnSpPr>
        <p:spPr>
          <a:xfrm>
            <a:off x="1819553" y="3957433"/>
            <a:ext cx="1921944" cy="11132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EEF562FD-DF26-4536-8D54-1F30DFD09E52}"/>
              </a:ext>
            </a:extLst>
          </p:cNvPr>
          <p:cNvSpPr/>
          <p:nvPr/>
        </p:nvSpPr>
        <p:spPr>
          <a:xfrm>
            <a:off x="3435672" y="3758370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97" y="2327209"/>
            <a:ext cx="3328783" cy="348309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7" y="2291063"/>
            <a:ext cx="2134925" cy="3519237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5139644" y="3385817"/>
            <a:ext cx="940535" cy="265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49">
            <a:extLst>
              <a:ext uri="{FF2B5EF4-FFF2-40B4-BE49-F238E27FC236}">
                <a16:creationId xmlns:a16="http://schemas.microsoft.com/office/drawing/2014/main" id="{C7292AE9-4817-4C5F-A315-77BFE0925123}"/>
              </a:ext>
            </a:extLst>
          </p:cNvPr>
          <p:cNvCxnSpPr>
            <a:cxnSpLocks/>
            <a:stCxn id="39" idx="3"/>
            <a:endCxn id="11" idx="0"/>
          </p:cNvCxnSpPr>
          <p:nvPr/>
        </p:nvCxnSpPr>
        <p:spPr>
          <a:xfrm flipV="1">
            <a:off x="6080179" y="2291063"/>
            <a:ext cx="2287251" cy="1227653"/>
          </a:xfrm>
          <a:prstGeom prst="bentConnector4">
            <a:avLst>
              <a:gd name="adj1" fmla="val 26665"/>
              <a:gd name="adj2" fmla="val 11862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EF562FD-DF26-4536-8D54-1F30DFD09E52}"/>
              </a:ext>
            </a:extLst>
          </p:cNvPr>
          <p:cNvSpPr/>
          <p:nvPr/>
        </p:nvSpPr>
        <p:spPr>
          <a:xfrm>
            <a:off x="8132464" y="1729671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3" name="Google Shape;307;p26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 smtClean="0">
              <a:solidFill>
                <a:srgbClr val="ACC6AB"/>
              </a:solidFill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Front-End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53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6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4" name="Google Shape;304;p2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26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6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6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구현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1244551" y="2075433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1F0B3-6A6A-4088-B348-869A72CB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9401" y="2366942"/>
            <a:ext cx="4414128" cy="346183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>
            <a:off x="4600232" y="2874024"/>
            <a:ext cx="413047" cy="52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9579422" y="2113516"/>
            <a:ext cx="387031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최근 본 상품을 </a:t>
            </a:r>
            <a:r>
              <a:rPr lang="ko-KR" altLang="en-US" dirty="0" smtClean="0">
                <a:latin typeface="+mj-ea"/>
                <a:ea typeface="+mj-ea"/>
              </a:rPr>
              <a:t>출력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스크롤 위치에 따라 변경됨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err="1" smtClean="0">
                <a:latin typeface="+mj-ea"/>
                <a:ea typeface="+mj-ea"/>
              </a:rPr>
              <a:t>퀵</a:t>
            </a:r>
            <a:r>
              <a:rPr lang="ko-KR" altLang="en-US" dirty="0" smtClean="0">
                <a:latin typeface="+mj-ea"/>
                <a:ea typeface="+mj-ea"/>
              </a:rPr>
              <a:t> 메뉴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9345696" y="2151722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67BB1EF-F9E9-4328-A9D2-C8D9CA598B41}"/>
              </a:ext>
            </a:extLst>
          </p:cNvPr>
          <p:cNvSpPr/>
          <p:nvPr/>
        </p:nvSpPr>
        <p:spPr>
          <a:xfrm>
            <a:off x="9342533" y="3550685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5390482" y="1081998"/>
            <a:ext cx="1208300" cy="2375752"/>
          </a:xfrm>
          <a:prstGeom prst="bentConnector3">
            <a:avLst>
              <a:gd name="adj1" fmla="val 11891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83E9843-0A17-4A0B-84FC-ACE4E6D0C132}"/>
              </a:ext>
            </a:extLst>
          </p:cNvPr>
          <p:cNvSpPr/>
          <p:nvPr/>
        </p:nvSpPr>
        <p:spPr>
          <a:xfrm>
            <a:off x="4555441" y="1511099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9576259" y="3519450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마이페이지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2ACD318-7503-472C-BD92-63A710E6E1F9}"/>
              </a:ext>
            </a:extLst>
          </p:cNvPr>
          <p:cNvSpPr/>
          <p:nvPr/>
        </p:nvSpPr>
        <p:spPr>
          <a:xfrm>
            <a:off x="9342533" y="4647573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B759DD-0705-4CF7-99B9-A39F77C5D2C7}"/>
              </a:ext>
            </a:extLst>
          </p:cNvPr>
          <p:cNvSpPr txBox="1"/>
          <p:nvPr/>
        </p:nvSpPr>
        <p:spPr>
          <a:xfrm>
            <a:off x="9572220" y="4629010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게시판페이지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AD008F-1476-4DF6-868E-1EF1181CA5D5}"/>
              </a:ext>
            </a:extLst>
          </p:cNvPr>
          <p:cNvSpPr/>
          <p:nvPr/>
        </p:nvSpPr>
        <p:spPr>
          <a:xfrm>
            <a:off x="4619282" y="3598023"/>
            <a:ext cx="413047" cy="136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B423F4D-7474-4A52-A32A-96031ACFE2E2}"/>
              </a:ext>
            </a:extLst>
          </p:cNvPr>
          <p:cNvCxnSpPr>
            <a:cxnSpLocks/>
            <a:stCxn id="29" idx="2"/>
            <a:endCxn id="2" idx="1"/>
          </p:cNvCxnSpPr>
          <p:nvPr/>
        </p:nvCxnSpPr>
        <p:spPr>
          <a:xfrm rot="16200000" flipH="1">
            <a:off x="4142953" y="4417271"/>
            <a:ext cx="1759702" cy="39399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D2F4656C-8761-43FA-8264-06199AA49E08}"/>
              </a:ext>
            </a:extLst>
          </p:cNvPr>
          <p:cNvSpPr/>
          <p:nvPr/>
        </p:nvSpPr>
        <p:spPr>
          <a:xfrm>
            <a:off x="4538136" y="4489318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3251775" y="2404223"/>
            <a:ext cx="341361" cy="136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7292AE9-4817-4C5F-A315-77BFE0925123}"/>
              </a:ext>
            </a:extLst>
          </p:cNvPr>
          <p:cNvCxnSpPr>
            <a:cxnSpLocks/>
            <a:stCxn id="48" idx="2"/>
            <a:endCxn id="5" idx="1"/>
          </p:cNvCxnSpPr>
          <p:nvPr/>
        </p:nvCxnSpPr>
        <p:spPr>
          <a:xfrm rot="16200000" flipH="1">
            <a:off x="3670283" y="2292791"/>
            <a:ext cx="1301692" cy="179734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EEF562FD-DF26-4536-8D54-1F30DFD09E52}"/>
              </a:ext>
            </a:extLst>
          </p:cNvPr>
          <p:cNvSpPr/>
          <p:nvPr/>
        </p:nvSpPr>
        <p:spPr>
          <a:xfrm>
            <a:off x="3118775" y="2705876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02" y="4615568"/>
            <a:ext cx="3955413" cy="1757104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02" y="3195302"/>
            <a:ext cx="3940411" cy="1294016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-525" b="42469"/>
          <a:stretch/>
        </p:blipFill>
        <p:spPr>
          <a:xfrm>
            <a:off x="5219802" y="1679792"/>
            <a:ext cx="3902660" cy="135487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37" name="Google Shape;307;p26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 smtClean="0">
              <a:solidFill>
                <a:srgbClr val="ACC6AB"/>
              </a:solidFill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Front-End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15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6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4" name="Google Shape;304;p2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26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6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6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</a:t>
            </a:r>
            <a:r>
              <a:rPr lang="ko-KR" sz="2400" dirty="0" smtClean="0">
                <a:solidFill>
                  <a:srgbClr val="ACC6AB"/>
                </a:solidFill>
              </a:rPr>
              <a:t>소스 </a:t>
            </a:r>
            <a:r>
              <a:rPr lang="ko-KR" sz="2400" dirty="0">
                <a:solidFill>
                  <a:srgbClr val="ACC6AB"/>
                </a:solidFill>
              </a:rPr>
              <a:t>및 구현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49" y="2299855"/>
            <a:ext cx="4008076" cy="403067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3268814" y="5990248"/>
            <a:ext cx="213910" cy="22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1541264" y="3467164"/>
            <a:ext cx="2109332" cy="173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907" y="2299855"/>
            <a:ext cx="3403707" cy="1801090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62" name="연결선: 꺾임 30">
            <a:extLst>
              <a:ext uri="{FF2B5EF4-FFF2-40B4-BE49-F238E27FC236}">
                <a16:creationId xmlns:a16="http://schemas.microsoft.com/office/drawing/2014/main" id="{2B423F4D-7474-4A52-A32A-96031ACFE2E2}"/>
              </a:ext>
            </a:extLst>
          </p:cNvPr>
          <p:cNvCxnSpPr>
            <a:cxnSpLocks/>
            <a:stCxn id="57" idx="0"/>
            <a:endCxn id="38" idx="1"/>
          </p:cNvCxnSpPr>
          <p:nvPr/>
        </p:nvCxnSpPr>
        <p:spPr>
          <a:xfrm rot="5400000" flipH="1" flipV="1">
            <a:off x="3658036" y="2138294"/>
            <a:ext cx="266764" cy="239097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583E9843-0A17-4A0B-84FC-ACE4E6D0C132}"/>
              </a:ext>
            </a:extLst>
          </p:cNvPr>
          <p:cNvSpPr/>
          <p:nvPr/>
        </p:nvSpPr>
        <p:spPr>
          <a:xfrm>
            <a:off x="3547893" y="5823761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83E9843-0A17-4A0B-84FC-ACE4E6D0C132}"/>
              </a:ext>
            </a:extLst>
          </p:cNvPr>
          <p:cNvSpPr/>
          <p:nvPr/>
        </p:nvSpPr>
        <p:spPr>
          <a:xfrm>
            <a:off x="2577455" y="2938095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196" y="2299855"/>
            <a:ext cx="3105663" cy="4090745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7932724" y="1105970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게시글</a:t>
            </a:r>
            <a:r>
              <a:rPr lang="ko-KR" altLang="en-US" dirty="0" smtClean="0">
                <a:latin typeface="+mj-ea"/>
                <a:ea typeface="+mj-ea"/>
              </a:rPr>
              <a:t> 검색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7538634" y="1133609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143" y="4469013"/>
            <a:ext cx="3448787" cy="1878599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5596191" y="5801523"/>
            <a:ext cx="2171590" cy="411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30">
            <a:extLst>
              <a:ext uri="{FF2B5EF4-FFF2-40B4-BE49-F238E27FC236}">
                <a16:creationId xmlns:a16="http://schemas.microsoft.com/office/drawing/2014/main" id="{2B423F4D-7474-4A52-A32A-96031ACFE2E2}"/>
              </a:ext>
            </a:extLst>
          </p:cNvPr>
          <p:cNvCxnSpPr>
            <a:cxnSpLocks/>
            <a:stCxn id="36" idx="3"/>
            <a:endCxn id="51" idx="1"/>
          </p:cNvCxnSpPr>
          <p:nvPr/>
        </p:nvCxnSpPr>
        <p:spPr>
          <a:xfrm flipV="1">
            <a:off x="3482724" y="6007345"/>
            <a:ext cx="2113467" cy="9498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7538634" y="2570181"/>
            <a:ext cx="788180" cy="374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연결선: 꺾임 30">
            <a:extLst>
              <a:ext uri="{FF2B5EF4-FFF2-40B4-BE49-F238E27FC236}">
                <a16:creationId xmlns:a16="http://schemas.microsoft.com/office/drawing/2014/main" id="{2B423F4D-7474-4A52-A32A-96031ACFE2E2}"/>
              </a:ext>
            </a:extLst>
          </p:cNvPr>
          <p:cNvCxnSpPr>
            <a:cxnSpLocks/>
            <a:stCxn id="95" idx="3"/>
            <a:endCxn id="58" idx="1"/>
          </p:cNvCxnSpPr>
          <p:nvPr/>
        </p:nvCxnSpPr>
        <p:spPr>
          <a:xfrm>
            <a:off x="8326814" y="2757292"/>
            <a:ext cx="293382" cy="158793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583E9843-0A17-4A0B-84FC-ACE4E6D0C132}"/>
              </a:ext>
            </a:extLst>
          </p:cNvPr>
          <p:cNvSpPr/>
          <p:nvPr/>
        </p:nvSpPr>
        <p:spPr>
          <a:xfrm>
            <a:off x="8194974" y="4132954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7932724" y="1435238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페이지 넘기기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7538634" y="1462877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7932724" y="1757197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글쓰기 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7538634" y="1784836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3" name="Google Shape;307;p26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 smtClean="0">
              <a:solidFill>
                <a:srgbClr val="ACC6AB"/>
              </a:solidFill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Front-End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000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6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4" name="Google Shape;304;p2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5" name="Google Shape;305;p26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6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6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구현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1059826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82" y="2299855"/>
            <a:ext cx="4008076" cy="403067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1846245" y="4520118"/>
            <a:ext cx="2552292" cy="173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94" y="2299855"/>
            <a:ext cx="2817337" cy="1911927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62" name="연결선: 꺾임 30">
            <a:extLst>
              <a:ext uri="{FF2B5EF4-FFF2-40B4-BE49-F238E27FC236}">
                <a16:creationId xmlns:a16="http://schemas.microsoft.com/office/drawing/2014/main" id="{2B423F4D-7474-4A52-A32A-96031ACFE2E2}"/>
              </a:ext>
            </a:extLst>
          </p:cNvPr>
          <p:cNvCxnSpPr>
            <a:cxnSpLocks/>
            <a:stCxn id="57" idx="0"/>
            <a:endCxn id="38" idx="1"/>
          </p:cNvCxnSpPr>
          <p:nvPr/>
        </p:nvCxnSpPr>
        <p:spPr>
          <a:xfrm rot="5400000" flipH="1" flipV="1">
            <a:off x="3536043" y="2842168"/>
            <a:ext cx="1264299" cy="209160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583E9843-0A17-4A0B-84FC-ACE4E6D0C132}"/>
              </a:ext>
            </a:extLst>
          </p:cNvPr>
          <p:cNvSpPr/>
          <p:nvPr/>
        </p:nvSpPr>
        <p:spPr>
          <a:xfrm>
            <a:off x="2873026" y="3244272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7713988" y="956185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게시글</a:t>
            </a:r>
            <a:r>
              <a:rPr lang="ko-KR" altLang="en-US" dirty="0" smtClean="0">
                <a:latin typeface="+mj-ea"/>
                <a:ea typeface="+mj-ea"/>
              </a:rPr>
              <a:t> 상세보기페이지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7480262" y="975919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5658992" y="4010689"/>
            <a:ext cx="504958" cy="173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6214694" y="4006072"/>
            <a:ext cx="344894" cy="173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122234C-C292-403D-9D1F-9C03118D85F0}"/>
              </a:ext>
            </a:extLst>
          </p:cNvPr>
          <p:cNvSpPr/>
          <p:nvPr/>
        </p:nvSpPr>
        <p:spPr>
          <a:xfrm>
            <a:off x="7021209" y="4010695"/>
            <a:ext cx="459053" cy="173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030" y="4469319"/>
            <a:ext cx="2074807" cy="1556105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112" name="연결선: 꺾임 30">
            <a:extLst>
              <a:ext uri="{FF2B5EF4-FFF2-40B4-BE49-F238E27FC236}">
                <a16:creationId xmlns:a16="http://schemas.microsoft.com/office/drawing/2014/main" id="{2B423F4D-7474-4A52-A32A-96031ACFE2E2}"/>
              </a:ext>
            </a:extLst>
          </p:cNvPr>
          <p:cNvCxnSpPr>
            <a:cxnSpLocks/>
            <a:stCxn id="107" idx="2"/>
            <a:endCxn id="98" idx="0"/>
          </p:cNvCxnSpPr>
          <p:nvPr/>
        </p:nvCxnSpPr>
        <p:spPr>
          <a:xfrm rot="16200000" flipH="1">
            <a:off x="5940330" y="4155214"/>
            <a:ext cx="285245" cy="34296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901" y="4486735"/>
            <a:ext cx="2828396" cy="1466000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116" name="연결선: 꺾임 30">
            <a:extLst>
              <a:ext uri="{FF2B5EF4-FFF2-40B4-BE49-F238E27FC236}">
                <a16:creationId xmlns:a16="http://schemas.microsoft.com/office/drawing/2014/main" id="{2B423F4D-7474-4A52-A32A-96031ACFE2E2}"/>
              </a:ext>
            </a:extLst>
          </p:cNvPr>
          <p:cNvCxnSpPr>
            <a:cxnSpLocks/>
            <a:stCxn id="109" idx="2"/>
            <a:endCxn id="102" idx="0"/>
          </p:cNvCxnSpPr>
          <p:nvPr/>
        </p:nvCxnSpPr>
        <p:spPr>
          <a:xfrm rot="16200000" flipH="1">
            <a:off x="7496481" y="3070117"/>
            <a:ext cx="307278" cy="252595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810" y="2265317"/>
            <a:ext cx="2110676" cy="198100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120" name="연결선: 꺾임 30">
            <a:extLst>
              <a:ext uri="{FF2B5EF4-FFF2-40B4-BE49-F238E27FC236}">
                <a16:creationId xmlns:a16="http://schemas.microsoft.com/office/drawing/2014/main" id="{2B423F4D-7474-4A52-A32A-96031ACFE2E2}"/>
              </a:ext>
            </a:extLst>
          </p:cNvPr>
          <p:cNvCxnSpPr>
            <a:cxnSpLocks/>
            <a:stCxn id="110" idx="3"/>
            <a:endCxn id="113" idx="1"/>
          </p:cNvCxnSpPr>
          <p:nvPr/>
        </p:nvCxnSpPr>
        <p:spPr>
          <a:xfrm flipV="1">
            <a:off x="7480262" y="3255818"/>
            <a:ext cx="803548" cy="84157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7174974" y="3750703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6325862" y="3741540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5529228" y="3741539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7713988" y="1238985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게시글</a:t>
            </a:r>
            <a:r>
              <a:rPr lang="ko-KR" altLang="en-US" dirty="0" smtClean="0">
                <a:latin typeface="+mj-ea"/>
                <a:ea typeface="+mj-ea"/>
              </a:rPr>
              <a:t> 수정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작성자만 가능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7480262" y="1258719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7713988" y="1542746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게시글</a:t>
            </a:r>
            <a:r>
              <a:rPr lang="ko-KR" altLang="en-US" dirty="0" smtClean="0">
                <a:latin typeface="+mj-ea"/>
                <a:ea typeface="+mj-ea"/>
              </a:rPr>
              <a:t> 삭제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7480262" y="1562480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0090D3A-9C53-4D5F-9AD9-118D83437C18}"/>
              </a:ext>
            </a:extLst>
          </p:cNvPr>
          <p:cNvSpPr txBox="1"/>
          <p:nvPr/>
        </p:nvSpPr>
        <p:spPr>
          <a:xfrm>
            <a:off x="7713988" y="1884599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답글쓰기</a:t>
            </a:r>
            <a:r>
              <a:rPr lang="ko-KR" altLang="en-US" dirty="0" smtClean="0">
                <a:latin typeface="+mj-ea"/>
                <a:ea typeface="+mj-ea"/>
              </a:rPr>
              <a:t> 페이지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EA3091B-87F1-4B53-9B0A-439B798F1C87}"/>
              </a:ext>
            </a:extLst>
          </p:cNvPr>
          <p:cNvSpPr/>
          <p:nvPr/>
        </p:nvSpPr>
        <p:spPr>
          <a:xfrm>
            <a:off x="7480262" y="1904333"/>
            <a:ext cx="233726" cy="252501"/>
          </a:xfrm>
          <a:prstGeom prst="ellipse">
            <a:avLst/>
          </a:prstGeom>
          <a:solidFill>
            <a:srgbClr val="12357C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744" tIns="48871" rIns="97744" bIns="48871" anchor="ctr"/>
          <a:lstStyle/>
          <a:p>
            <a:pPr algn="ctr"/>
            <a:r>
              <a:rPr lang="en-US" altLang="ko-KR" sz="1000" b="1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1000" b="1" spc="-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6" name="Google Shape;307;p26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 smtClean="0">
              <a:solidFill>
                <a:srgbClr val="ACC6AB"/>
              </a:solidFill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Front-End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8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41" name="Google Shape;341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2" name="Google Shape;342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4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847405" y="2038500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 smtClean="0">
                <a:solidFill>
                  <a:srgbClr val="876E59"/>
                </a:solidFill>
              </a:rPr>
              <a:t>메인 페이지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7" y="2439781"/>
            <a:ext cx="4243670" cy="3363449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081574" y="2643320"/>
            <a:ext cx="3905203" cy="230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11" y="2407799"/>
            <a:ext cx="4243670" cy="1937957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5212521" y="6148027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상품 정보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저장하는 </a:t>
            </a:r>
            <a:r>
              <a:rPr lang="en-US" altLang="ko-KR" dirty="0" err="1" smtClean="0">
                <a:latin typeface="+mj-ea"/>
                <a:ea typeface="+mj-ea"/>
              </a:rPr>
              <a:t>resultMap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081573" y="4981052"/>
            <a:ext cx="3905203" cy="822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878067" y="6148027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상품 이미지 정보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저장하는 </a:t>
            </a:r>
            <a:r>
              <a:rPr lang="en-US" altLang="ko-KR" dirty="0" err="1" smtClean="0">
                <a:latin typeface="+mj-ea"/>
                <a:ea typeface="+mj-ea"/>
              </a:rPr>
              <a:t>resultMap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6892816" y="5256703"/>
            <a:ext cx="46752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+mj-ea"/>
                <a:ea typeface="+mj-ea"/>
              </a:rPr>
              <a:t>Goods_status</a:t>
            </a:r>
            <a:r>
              <a:rPr lang="ko-KR" altLang="en-US" dirty="0" smtClean="0">
                <a:latin typeface="+mj-ea"/>
                <a:ea typeface="+mj-ea"/>
              </a:rPr>
              <a:t>의 조건 값으로 각각 상품을 </a:t>
            </a:r>
            <a:r>
              <a:rPr lang="en-US" altLang="ko-KR" dirty="0" smtClean="0">
                <a:latin typeface="+mj-ea"/>
                <a:ea typeface="+mj-ea"/>
              </a:rPr>
              <a:t>15</a:t>
            </a:r>
            <a:r>
              <a:rPr lang="ko-KR" altLang="en-US" dirty="0" smtClean="0">
                <a:latin typeface="+mj-ea"/>
                <a:ea typeface="+mj-ea"/>
              </a:rPr>
              <a:t>개까지 조회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2171689" y="2035734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goods.xml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0" name="직선 화살표 연결선 9"/>
          <p:cNvCxnSpPr>
            <a:stCxn id="17" idx="2"/>
          </p:cNvCxnSpPr>
          <p:nvPr/>
        </p:nvCxnSpPr>
        <p:spPr>
          <a:xfrm>
            <a:off x="3034174" y="5803229"/>
            <a:ext cx="0" cy="342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2"/>
          </p:cNvCxnSpPr>
          <p:nvPr/>
        </p:nvCxnSpPr>
        <p:spPr>
          <a:xfrm>
            <a:off x="8682446" y="4345756"/>
            <a:ext cx="0" cy="910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3" idx="1"/>
          </p:cNvCxnSpPr>
          <p:nvPr/>
        </p:nvCxnSpPr>
        <p:spPr>
          <a:xfrm>
            <a:off x="4986777" y="3796196"/>
            <a:ext cx="963251" cy="234906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41" name="Google Shape;341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2" name="Google Shape;342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4" name="Google Shape;344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847405" y="2038500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 smtClean="0">
                <a:solidFill>
                  <a:srgbClr val="876E59"/>
                </a:solidFill>
              </a:rPr>
              <a:t>메인 페이지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7" y="2633554"/>
            <a:ext cx="4243670" cy="2234423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201855" y="2871243"/>
            <a:ext cx="2208285" cy="110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13" idx="1"/>
            <a:endCxn id="3" idx="0"/>
          </p:cNvCxnSpPr>
          <p:nvPr/>
        </p:nvCxnSpPr>
        <p:spPr>
          <a:xfrm flipV="1">
            <a:off x="3410140" y="2633554"/>
            <a:ext cx="4394645" cy="292908"/>
          </a:xfrm>
          <a:prstGeom prst="bentConnector4">
            <a:avLst>
              <a:gd name="adj1" fmla="val 26321"/>
              <a:gd name="adj2" fmla="val 21966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847402" y="2335543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tiels_main.xml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1A35C0-D237-4AD8-8DE2-B6D1368DF0AE}"/>
              </a:ext>
            </a:extLst>
          </p:cNvPr>
          <p:cNvSpPr txBox="1"/>
          <p:nvPr/>
        </p:nvSpPr>
        <p:spPr>
          <a:xfrm>
            <a:off x="777386" y="5640056"/>
            <a:ext cx="31384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Tiles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en-US" altLang="ko-KR" dirty="0" err="1">
                <a:latin typeface="+mj-ea"/>
                <a:ea typeface="+mj-ea"/>
              </a:rPr>
              <a:t>baseLayout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으로 </a:t>
            </a:r>
            <a:r>
              <a:rPr lang="ko-KR" altLang="en-US" dirty="0" smtClean="0">
                <a:latin typeface="+mj-ea"/>
                <a:ea typeface="+mj-ea"/>
              </a:rPr>
              <a:t>설정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쇼핑몰 기본 레이아웃이 된다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CFD244-4EC7-474E-9880-EBCB12632EE4}"/>
              </a:ext>
            </a:extLst>
          </p:cNvPr>
          <p:cNvSpPr txBox="1"/>
          <p:nvPr/>
        </p:nvSpPr>
        <p:spPr>
          <a:xfrm>
            <a:off x="1035153" y="5053905"/>
            <a:ext cx="408658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다른 </a:t>
            </a:r>
            <a:r>
              <a:rPr lang="ko-KR" altLang="en-US" dirty="0">
                <a:latin typeface="+mj-ea"/>
                <a:ea typeface="+mj-ea"/>
              </a:rPr>
              <a:t>화면구현 시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en-US" altLang="ko-KR" dirty="0" err="1">
                <a:latin typeface="+mj-ea"/>
                <a:ea typeface="+mj-ea"/>
              </a:rPr>
              <a:t>baseLayout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을 </a:t>
            </a:r>
            <a:r>
              <a:rPr lang="en-US" altLang="ko-KR" dirty="0">
                <a:latin typeface="+mj-ea"/>
                <a:ea typeface="+mj-ea"/>
              </a:rPr>
              <a:t>extends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572" y="2633554"/>
            <a:ext cx="4162425" cy="3067050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5581128" y="2273286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+mj-ea"/>
                <a:ea typeface="+mj-ea"/>
              </a:rPr>
              <a:t>l</a:t>
            </a:r>
            <a:r>
              <a:rPr lang="en-US" altLang="ko-KR" dirty="0" err="1" smtClean="0">
                <a:solidFill>
                  <a:srgbClr val="FF0000"/>
                </a:solidFill>
                <a:latin typeface="+mj-ea"/>
                <a:ea typeface="+mj-ea"/>
              </a:rPr>
              <a:t>ayout.jsp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1A35C0-D237-4AD8-8DE2-B6D1368DF0AE}"/>
              </a:ext>
            </a:extLst>
          </p:cNvPr>
          <p:cNvSpPr txBox="1"/>
          <p:nvPr/>
        </p:nvSpPr>
        <p:spPr>
          <a:xfrm>
            <a:off x="4758179" y="1902578"/>
            <a:ext cx="34642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</a:rPr>
              <a:t>템플릿은 </a:t>
            </a:r>
            <a:r>
              <a:rPr lang="en-US" altLang="ko-KR" dirty="0" err="1">
                <a:latin typeface="+mj-ea"/>
              </a:rPr>
              <a:t>layout.jsp</a:t>
            </a:r>
            <a:r>
              <a:rPr lang="ko-KR" altLang="en-US" dirty="0">
                <a:latin typeface="+mj-ea"/>
              </a:rPr>
              <a:t>에서 가져온다</a:t>
            </a:r>
            <a:endParaRPr lang="en-US" altLang="ko-KR" dirty="0"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044370" y="2715210"/>
            <a:ext cx="1508288" cy="161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 rot="10800000" flipV="1">
            <a:off x="777386" y="2796056"/>
            <a:ext cx="266984" cy="3105610"/>
          </a:xfrm>
          <a:prstGeom prst="bentConnector3">
            <a:avLst>
              <a:gd name="adj1" fmla="val 18562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971553" y="3938619"/>
            <a:ext cx="2672025" cy="146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1823521" y="4569655"/>
            <a:ext cx="968294" cy="20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90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41" name="Google Shape;341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2" name="Google Shape;342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4" name="Google Shape;344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847405" y="2038500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 smtClean="0">
                <a:solidFill>
                  <a:srgbClr val="876E59"/>
                </a:solidFill>
              </a:rPr>
              <a:t>메인 페이지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0" y="2747093"/>
            <a:ext cx="4243670" cy="3069343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736944" y="3860486"/>
            <a:ext cx="2980770" cy="1833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73" y="2747093"/>
            <a:ext cx="3785639" cy="3069343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15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5400000" flipH="1" flipV="1">
            <a:off x="5124365" y="850058"/>
            <a:ext cx="1113393" cy="4907464"/>
          </a:xfrm>
          <a:prstGeom prst="bentConnector3">
            <a:avLst>
              <a:gd name="adj1" fmla="val 12053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3183513" y="1776224"/>
            <a:ext cx="387031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메인 페이지에도 상품 정보가 표시되므로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Goods </a:t>
            </a:r>
            <a:r>
              <a:rPr lang="ko-KR" altLang="en-US" dirty="0" smtClean="0">
                <a:latin typeface="+mj-ea"/>
                <a:ea typeface="+mj-ea"/>
              </a:rPr>
              <a:t>패키지 기능을 사용 필요한 자바 클래스입니다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1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23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41" name="Google Shape;341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2" name="Google Shape;342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4" name="Google Shape;344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847405" y="2038500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 smtClean="0">
                <a:solidFill>
                  <a:srgbClr val="876E59"/>
                </a:solidFill>
              </a:rPr>
              <a:t>메인 페이지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7" y="2873464"/>
            <a:ext cx="4676732" cy="3583897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130636" y="5078248"/>
            <a:ext cx="2007532" cy="188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13" idx="1"/>
            <a:endCxn id="16" idx="1"/>
          </p:cNvCxnSpPr>
          <p:nvPr/>
        </p:nvCxnSpPr>
        <p:spPr>
          <a:xfrm flipV="1">
            <a:off x="3138168" y="3192538"/>
            <a:ext cx="2811860" cy="197990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5950028" y="2930928"/>
            <a:ext cx="38703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속성 즉 </a:t>
            </a:r>
            <a:r>
              <a:rPr lang="en-US" altLang="ko-KR" dirty="0" err="1" smtClean="0">
                <a:latin typeface="+mj-ea"/>
                <a:ea typeface="+mj-ea"/>
              </a:rPr>
              <a:t>side_menu</a:t>
            </a:r>
            <a:r>
              <a:rPr lang="ko-KR" altLang="en-US" dirty="0" smtClean="0">
                <a:latin typeface="+mj-ea"/>
                <a:ea typeface="+mj-ea"/>
              </a:rPr>
              <a:t>의 값에 따라 화면 왼쪽에 표시되는 메뉴 항목을 변경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847402" y="2439240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tiels_main.xml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186464" y="5257493"/>
            <a:ext cx="2672025" cy="188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19" idx="1"/>
            <a:endCxn id="25" idx="1"/>
          </p:cNvCxnSpPr>
          <p:nvPr/>
        </p:nvCxnSpPr>
        <p:spPr>
          <a:xfrm flipV="1">
            <a:off x="3858489" y="3658488"/>
            <a:ext cx="2593034" cy="169319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6451523" y="3504599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g</a:t>
            </a:r>
            <a:r>
              <a:rPr lang="en-US" altLang="ko-KR" dirty="0" err="1" smtClean="0">
                <a:latin typeface="+mj-ea"/>
                <a:ea typeface="+mj-ea"/>
              </a:rPr>
              <a:t>oodsstatus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정보를 조회해 </a:t>
            </a:r>
            <a:r>
              <a:rPr lang="en-US" altLang="ko-KR" dirty="0" smtClean="0">
                <a:latin typeface="+mj-ea"/>
                <a:ea typeface="+mj-ea"/>
              </a:rPr>
              <a:t>Map</a:t>
            </a:r>
            <a:r>
              <a:rPr lang="ko-KR" altLang="en-US" dirty="0" smtClean="0">
                <a:latin typeface="+mj-ea"/>
                <a:ea typeface="+mj-ea"/>
              </a:rPr>
              <a:t>에 저장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23" y="3920098"/>
            <a:ext cx="4243670" cy="1166859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6451523" y="5248784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+mj-ea"/>
                <a:ea typeface="+mj-ea"/>
              </a:rPr>
              <a:t>goodsstatus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 err="1" smtClean="0">
                <a:latin typeface="+mj-ea"/>
                <a:ea typeface="+mj-ea"/>
              </a:rPr>
              <a:t>sql</a:t>
            </a:r>
            <a:r>
              <a:rPr lang="ko-KR" altLang="en-US" dirty="0" smtClean="0">
                <a:latin typeface="+mj-ea"/>
                <a:ea typeface="+mj-ea"/>
              </a:rPr>
              <a:t>문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193288" y="5436602"/>
            <a:ext cx="1659117" cy="188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29" idx="2"/>
            <a:endCxn id="33" idx="1"/>
          </p:cNvCxnSpPr>
          <p:nvPr/>
        </p:nvCxnSpPr>
        <p:spPr>
          <a:xfrm rot="16200000" flipH="1">
            <a:off x="4032540" y="3615288"/>
            <a:ext cx="326016" cy="434540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6368251" y="5797110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메인 페이지로 상품 정보를 전달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35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8107052" y="4503528"/>
            <a:ext cx="2588141" cy="899144"/>
          </a:xfrm>
          <a:prstGeom prst="bentConnector3">
            <a:avLst>
              <a:gd name="adj1" fmla="val 10883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6451523" y="5027258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goods.xml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6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2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57" name="Google Shape;57;p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" name="Google Shape;58;p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0" name="Google Shape;60;p9"/>
          <p:cNvSpPr txBox="1"/>
          <p:nvPr/>
        </p:nvSpPr>
        <p:spPr>
          <a:xfrm>
            <a:off x="1043255" y="569880"/>
            <a:ext cx="3068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프로젝트 개요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1113125" y="1733700"/>
            <a:ext cx="1027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876E59"/>
                </a:solidFill>
              </a:rPr>
              <a:t>‘Market Spring’은 MVC 패턴을 기반으로 Spring Framework 를 이용하여 제작한 식품 쇼핑몰 입니다.</a:t>
            </a:r>
            <a:endParaRPr sz="1800"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876E59"/>
                </a:solidFill>
              </a:rPr>
              <a:t>사용자가 직접 마트에 가지 않고 온라인으로 식품을 구매할 수 있으며 정보를 공유할 수 있는 커뮤니티 서비스를 제공하는 것을 목표로 기획 및 제작하였습니다.</a:t>
            </a:r>
            <a:endParaRPr sz="1800">
              <a:solidFill>
                <a:srgbClr val="876E59"/>
              </a:solidFill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195473" y="311719"/>
            <a:ext cx="9669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847406" y="1332550"/>
            <a:ext cx="30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876E59"/>
                </a:solidFill>
              </a:rPr>
              <a:t>프로젝트 개요</a:t>
            </a:r>
            <a:endParaRPr sz="20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425" y="4783053"/>
            <a:ext cx="1753225" cy="17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 rot="-283878">
            <a:off x="6921128" y="3838942"/>
            <a:ext cx="1620988" cy="1156963"/>
          </a:xfrm>
          <a:prstGeom prst="cloud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9356625" y="2916053"/>
            <a:ext cx="1753272" cy="1168128"/>
          </a:xfrm>
          <a:prstGeom prst="cloud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7361375" y="2657100"/>
            <a:ext cx="2387124" cy="1527120"/>
          </a:xfrm>
          <a:prstGeom prst="cloud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970750" y="4217314"/>
            <a:ext cx="444900" cy="400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9476975" y="4617521"/>
            <a:ext cx="271500" cy="258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9932800" y="4875825"/>
            <a:ext cx="211500" cy="185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14" y="3071390"/>
            <a:ext cx="1247325" cy="7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364" y="4200914"/>
            <a:ext cx="740500" cy="3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0925" y="3270600"/>
            <a:ext cx="1056799" cy="3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/>
        </p:nvSpPr>
        <p:spPr>
          <a:xfrm>
            <a:off x="1162400" y="3176863"/>
            <a:ext cx="47436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876E59"/>
                </a:solidFill>
              </a:rPr>
              <a:t>식품 쇼핑몰을 제작하기 위하여 </a:t>
            </a:r>
            <a:endParaRPr sz="1800"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876E59"/>
                </a:solidFill>
              </a:rPr>
              <a:t>국내 식품판매 사이트를 참고하였습니다</a:t>
            </a:r>
            <a:endParaRPr sz="1800"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876E59"/>
                </a:solidFill>
              </a:rPr>
              <a:t>※ 마켓컬리 사이트</a:t>
            </a:r>
            <a:endParaRPr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876E59"/>
                </a:solidFill>
              </a:rPr>
              <a:t>https://www.kurly.com</a:t>
            </a:r>
            <a:endParaRPr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876E59"/>
                </a:solidFill>
              </a:rPr>
              <a:t>※ 쿠팡 로켓 프레시 사이트</a:t>
            </a:r>
            <a:endParaRPr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876E59"/>
                </a:solidFill>
              </a:rPr>
              <a:t>https://www.coupang.com</a:t>
            </a:r>
            <a:endParaRPr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76E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41" name="Google Shape;341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2" name="Google Shape;342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4" name="Google Shape;344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847405" y="2038500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 smtClean="0">
                <a:solidFill>
                  <a:srgbClr val="876E59"/>
                </a:solidFill>
              </a:rPr>
              <a:t>메인 페이지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7" y="2439780"/>
            <a:ext cx="4243670" cy="3363449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017326" y="3930977"/>
            <a:ext cx="4007160" cy="1565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77" y="2453696"/>
            <a:ext cx="5694235" cy="2117816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15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16200000" flipH="1">
            <a:off x="2959048" y="5558175"/>
            <a:ext cx="386498" cy="2627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826901" y="5882816"/>
            <a:ext cx="491357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Goods.xml </a:t>
            </a:r>
            <a:r>
              <a:rPr lang="ko-KR" altLang="en-US" dirty="0" smtClean="0">
                <a:latin typeface="+mj-ea"/>
                <a:ea typeface="+mj-ea"/>
              </a:rPr>
              <a:t>있는 </a:t>
            </a:r>
            <a:r>
              <a:rPr lang="en-US" altLang="ko-KR" dirty="0" err="1" smtClean="0">
                <a:latin typeface="+mj-ea"/>
                <a:ea typeface="+mj-ea"/>
              </a:rPr>
              <a:t>selectGoodsList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메서드에서 </a:t>
            </a:r>
            <a:r>
              <a:rPr lang="en-US" altLang="ko-KR" dirty="0" err="1" smtClean="0">
                <a:latin typeface="+mj-ea"/>
                <a:ea typeface="+mj-ea"/>
              </a:rPr>
              <a:t>goodsstatus</a:t>
            </a:r>
            <a:r>
              <a:rPr lang="ko-KR" altLang="en-US" dirty="0" smtClean="0">
                <a:latin typeface="+mj-ea"/>
                <a:ea typeface="+mj-ea"/>
              </a:rPr>
              <a:t>값을 조회해서 </a:t>
            </a:r>
            <a:r>
              <a:rPr lang="en-US" altLang="ko-KR" dirty="0" err="1" smtClean="0">
                <a:latin typeface="+mj-ea"/>
                <a:ea typeface="+mj-ea"/>
              </a:rPr>
              <a:t>hashmap</a:t>
            </a:r>
            <a:r>
              <a:rPr lang="ko-KR" altLang="en-US" dirty="0" smtClean="0">
                <a:latin typeface="+mj-ea"/>
                <a:ea typeface="+mj-ea"/>
              </a:rPr>
              <a:t>에 저장한 후 반환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2225689" y="2092209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GoodsServiceImpl.java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5740478" y="2037550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GoodsDAOImpl.java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8898899" y="3770722"/>
            <a:ext cx="2337849" cy="235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rot="5400000">
            <a:off x="8221919" y="3460106"/>
            <a:ext cx="1299618" cy="23921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5740477" y="5306010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메서드 호출 시 전달된 조건으로 정보를 조회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3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41" name="Google Shape;341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2" name="Google Shape;342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4" name="Google Shape;344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847405" y="2038500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 smtClean="0">
                <a:solidFill>
                  <a:srgbClr val="876E59"/>
                </a:solidFill>
              </a:rPr>
              <a:t>메인 페이지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12" y="2466805"/>
            <a:ext cx="4243670" cy="225351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2447918" y="3387457"/>
            <a:ext cx="2261938" cy="412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77" y="2500398"/>
            <a:ext cx="5694235" cy="2219918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15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5400000">
            <a:off x="2535271" y="4046950"/>
            <a:ext cx="1290904" cy="7963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847402" y="5090566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이미지 파일 이름과 상품</a:t>
            </a:r>
            <a:r>
              <a:rPr lang="en-US" altLang="ko-KR" dirty="0" smtClean="0">
                <a:latin typeface="+mj-ea"/>
                <a:ea typeface="+mj-ea"/>
              </a:rPr>
              <a:t>id</a:t>
            </a:r>
            <a:r>
              <a:rPr lang="ko-KR" altLang="en-US" dirty="0" smtClean="0">
                <a:latin typeface="+mj-ea"/>
                <a:ea typeface="+mj-ea"/>
              </a:rPr>
              <a:t>를 가져온다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2225689" y="2092209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FileDownloadController.java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5869251" y="3683101"/>
            <a:ext cx="5512527" cy="505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rot="5400000">
            <a:off x="7723178" y="4140739"/>
            <a:ext cx="854792" cy="94988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5740477" y="5043075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메인 페이지 이미지를 </a:t>
            </a:r>
            <a:r>
              <a:rPr lang="ko-KR" altLang="en-US" dirty="0" err="1" smtClean="0">
                <a:latin typeface="+mj-ea"/>
                <a:ea typeface="+mj-ea"/>
              </a:rPr>
              <a:t>썸네일로</a:t>
            </a:r>
            <a:r>
              <a:rPr lang="ko-KR" altLang="en-US" dirty="0" smtClean="0">
                <a:latin typeface="+mj-ea"/>
                <a:ea typeface="+mj-ea"/>
              </a:rPr>
              <a:t> 표시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5648424" y="2049329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FileDownloadController.java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826" y="5816592"/>
            <a:ext cx="6647090" cy="428625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cxnSp>
        <p:nvCxnSpPr>
          <p:cNvPr id="27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33" idx="3"/>
            <a:endCxn id="7" idx="1"/>
          </p:cNvCxnSpPr>
          <p:nvPr/>
        </p:nvCxnSpPr>
        <p:spPr>
          <a:xfrm rot="10800000" flipV="1">
            <a:off x="5086826" y="2558483"/>
            <a:ext cx="653650" cy="3472422"/>
          </a:xfrm>
          <a:prstGeom prst="bentConnector3">
            <a:avLst>
              <a:gd name="adj1" fmla="val 13497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5018400" y="5387967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  <a:latin typeface="+mj-ea"/>
                <a:ea typeface="+mj-ea"/>
              </a:rPr>
              <a:t>Main.jsp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5740476" y="2437101"/>
            <a:ext cx="2244025" cy="242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53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41" name="Google Shape;341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2" name="Google Shape;342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4" name="Google Shape;344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847405" y="2038500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 smtClean="0">
                <a:solidFill>
                  <a:srgbClr val="876E59"/>
                </a:solidFill>
              </a:rPr>
              <a:t>메인 페이지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93" y="2461509"/>
            <a:ext cx="7210131" cy="2844501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2847033" y="3149399"/>
            <a:ext cx="1446360" cy="31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16200000" flipH="1" flipV="1">
            <a:off x="936714" y="3039586"/>
            <a:ext cx="2523687" cy="2743311"/>
          </a:xfrm>
          <a:prstGeom prst="bentConnector4">
            <a:avLst>
              <a:gd name="adj1" fmla="val -9058"/>
              <a:gd name="adj2" fmla="val 10833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826902" y="5411476"/>
            <a:ext cx="38703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Item </a:t>
            </a:r>
            <a:r>
              <a:rPr lang="ko-KR" altLang="en-US" dirty="0" smtClean="0">
                <a:latin typeface="+mj-ea"/>
                <a:ea typeface="+mj-ea"/>
              </a:rPr>
              <a:t>변수에 </a:t>
            </a:r>
            <a:r>
              <a:rPr lang="en-US" altLang="ko-KR" dirty="0" err="1" smtClean="0">
                <a:latin typeface="+mj-ea"/>
                <a:ea typeface="+mj-ea"/>
              </a:rPr>
              <a:t>goodMap</a:t>
            </a:r>
            <a:r>
              <a:rPr lang="ko-KR" altLang="en-US" dirty="0" smtClean="0">
                <a:latin typeface="+mj-ea"/>
                <a:ea typeface="+mj-ea"/>
              </a:rPr>
              <a:t>에서 </a:t>
            </a:r>
            <a:r>
              <a:rPr lang="en-US" altLang="ko-KR" dirty="0" err="1" smtClean="0">
                <a:latin typeface="+mj-ea"/>
                <a:ea typeface="+mj-ea"/>
              </a:rPr>
              <a:t>goodsstatus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정보값을</a:t>
            </a:r>
            <a:r>
              <a:rPr lang="ko-KR" altLang="en-US" dirty="0" smtClean="0">
                <a:latin typeface="+mj-ea"/>
                <a:ea typeface="+mj-ea"/>
              </a:rPr>
              <a:t> 넣어 선언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2225689" y="2092209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  <a:latin typeface="+mj-ea"/>
                <a:ea typeface="+mj-ea"/>
              </a:rPr>
              <a:t>main.jsp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1506184" y="3872756"/>
            <a:ext cx="4555807" cy="505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21" idx="1"/>
            <a:endCxn id="25" idx="0"/>
          </p:cNvCxnSpPr>
          <p:nvPr/>
        </p:nvCxnSpPr>
        <p:spPr>
          <a:xfrm flipH="1" flipV="1">
            <a:off x="5740478" y="2743312"/>
            <a:ext cx="321513" cy="1382035"/>
          </a:xfrm>
          <a:prstGeom prst="bentConnector4">
            <a:avLst>
              <a:gd name="adj1" fmla="val -405867"/>
              <a:gd name="adj2" fmla="val 11654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3805322" y="2743312"/>
            <a:ext cx="3870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이미지 클릭 시 상품 상세 페이지로 이동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153" y="2467404"/>
            <a:ext cx="3790022" cy="2048035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750974-C184-4B88-9243-02FFA75F6964}"/>
              </a:ext>
            </a:extLst>
          </p:cNvPr>
          <p:cNvSpPr txBox="1"/>
          <p:nvPr/>
        </p:nvSpPr>
        <p:spPr>
          <a:xfrm>
            <a:off x="8134746" y="4724512"/>
            <a:ext cx="38703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상품이 </a:t>
            </a:r>
            <a:r>
              <a:rPr lang="en-US" altLang="ko-KR" dirty="0" smtClean="0">
                <a:latin typeface="+mj-ea"/>
                <a:ea typeface="+mj-ea"/>
              </a:rPr>
              <a:t>15</a:t>
            </a:r>
            <a:r>
              <a:rPr lang="ko-KR" altLang="en-US" dirty="0" smtClean="0">
                <a:latin typeface="+mj-ea"/>
                <a:ea typeface="+mj-ea"/>
              </a:rPr>
              <a:t>개 이상이면 </a:t>
            </a:r>
            <a:r>
              <a:rPr lang="en-US" altLang="ko-KR" dirty="0" smtClean="0">
                <a:latin typeface="+mj-ea"/>
                <a:ea typeface="+mj-ea"/>
              </a:rPr>
              <a:t>16</a:t>
            </a:r>
            <a:r>
              <a:rPr lang="ko-KR" altLang="en-US" dirty="0" smtClean="0">
                <a:latin typeface="+mj-ea"/>
                <a:ea typeface="+mj-ea"/>
              </a:rPr>
              <a:t>번째 이미지에는 </a:t>
            </a:r>
            <a:r>
              <a:rPr lang="en-US" altLang="ko-KR" dirty="0" smtClean="0">
                <a:latin typeface="+mj-ea"/>
                <a:ea typeface="+mj-ea"/>
              </a:rPr>
              <a:t>more </a:t>
            </a:r>
            <a:r>
              <a:rPr lang="ko-KR" altLang="en-US" dirty="0" smtClean="0">
                <a:latin typeface="+mj-ea"/>
                <a:ea typeface="+mj-ea"/>
              </a:rPr>
              <a:t>표시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88524C-8354-4AD4-A69F-BD9C1BDA85A4}"/>
              </a:ext>
            </a:extLst>
          </p:cNvPr>
          <p:cNvSpPr/>
          <p:nvPr/>
        </p:nvSpPr>
        <p:spPr>
          <a:xfrm flipH="1">
            <a:off x="8252045" y="3722761"/>
            <a:ext cx="2015843" cy="792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22">
            <a:extLst>
              <a:ext uri="{FF2B5EF4-FFF2-40B4-BE49-F238E27FC236}">
                <a16:creationId xmlns:a16="http://schemas.microsoft.com/office/drawing/2014/main" id="{BB9EEF5A-3365-4E6D-8AA2-E9955F862BA4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 rot="16200000" flipH="1">
            <a:off x="9560398" y="4215007"/>
            <a:ext cx="209073" cy="80993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834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1" name="Google Shape;321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2" name="Google Shape;322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3" name="Google Shape;323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4" name="Google Shape;324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847403" y="2038500"/>
            <a:ext cx="250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sz="1800" dirty="0">
                <a:solidFill>
                  <a:srgbClr val="876E59"/>
                </a:solidFill>
              </a:rPr>
              <a:t>회원가입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382E2-CCE5-45D1-9DDB-75EE46AE7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897" y="2509045"/>
            <a:ext cx="4288369" cy="30103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18B12B-438B-46F3-8B4A-5D995475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18" y="3024670"/>
            <a:ext cx="2186653" cy="24782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A9AE1F-C7B5-4301-805F-FE35AC8AF1CA}"/>
              </a:ext>
            </a:extLst>
          </p:cNvPr>
          <p:cNvSpPr/>
          <p:nvPr/>
        </p:nvSpPr>
        <p:spPr>
          <a:xfrm>
            <a:off x="5565811" y="2721231"/>
            <a:ext cx="1515763" cy="123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5DA72-35CA-493B-B3B0-7A7C80892E15}"/>
              </a:ext>
            </a:extLst>
          </p:cNvPr>
          <p:cNvSpPr txBox="1"/>
          <p:nvPr/>
        </p:nvSpPr>
        <p:spPr>
          <a:xfrm>
            <a:off x="3145793" y="5620598"/>
            <a:ext cx="437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가입창에서 전송된 회원 정보를 </a:t>
            </a:r>
            <a:r>
              <a:rPr lang="en-US" altLang="ko-KR" sz="1200" dirty="0"/>
              <a:t>_</a:t>
            </a:r>
            <a:r>
              <a:rPr lang="en-US" altLang="ko-KR" sz="1200" dirty="0" err="1"/>
              <a:t>memberVO</a:t>
            </a:r>
            <a:r>
              <a:rPr lang="ko-KR" altLang="en-US" sz="1200" dirty="0"/>
              <a:t>에 설정하여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SQL</a:t>
            </a:r>
            <a:r>
              <a:rPr lang="ko-KR" altLang="en-US" sz="1200" dirty="0"/>
              <a:t>문으로 전달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73F5E2-6815-41EA-85C5-4D2488B06DF9}"/>
              </a:ext>
            </a:extLst>
          </p:cNvPr>
          <p:cNvSpPr/>
          <p:nvPr/>
        </p:nvSpPr>
        <p:spPr>
          <a:xfrm>
            <a:off x="3228173" y="2509045"/>
            <a:ext cx="4371815" cy="30103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16D6F6-3213-48C5-B75C-18050833F65E}"/>
              </a:ext>
            </a:extLst>
          </p:cNvPr>
          <p:cNvSpPr/>
          <p:nvPr/>
        </p:nvSpPr>
        <p:spPr>
          <a:xfrm>
            <a:off x="341399" y="3009162"/>
            <a:ext cx="2260311" cy="25101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373DA0-730A-42AB-A8D4-D647292D13F3}"/>
              </a:ext>
            </a:extLst>
          </p:cNvPr>
          <p:cNvSpPr txBox="1"/>
          <p:nvPr/>
        </p:nvSpPr>
        <p:spPr>
          <a:xfrm>
            <a:off x="3141047" y="2208943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MemberControllerImpl.java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FAD85-6EE6-4BB2-A0DA-86E234E6C802}"/>
              </a:ext>
            </a:extLst>
          </p:cNvPr>
          <p:cNvSpPr txBox="1"/>
          <p:nvPr/>
        </p:nvSpPr>
        <p:spPr>
          <a:xfrm>
            <a:off x="243644" y="2703741"/>
            <a:ext cx="172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MemberForm.jsp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BC1DF3-508E-4921-8B6A-2DC9C8401897}"/>
              </a:ext>
            </a:extLst>
          </p:cNvPr>
          <p:cNvSpPr/>
          <p:nvPr/>
        </p:nvSpPr>
        <p:spPr>
          <a:xfrm>
            <a:off x="3666989" y="3779793"/>
            <a:ext cx="1695843" cy="12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3083291-41B8-47F0-87EF-E6C6BEFA2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272" y="4506169"/>
            <a:ext cx="3698917" cy="5615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64BA3D-BB0A-4E2B-81B3-25BABBCEB9D6}"/>
              </a:ext>
            </a:extLst>
          </p:cNvPr>
          <p:cNvSpPr/>
          <p:nvPr/>
        </p:nvSpPr>
        <p:spPr>
          <a:xfrm>
            <a:off x="7861829" y="2502221"/>
            <a:ext cx="3959953" cy="105652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5DE86E-B4C5-47E9-B87B-C428255AD571}"/>
              </a:ext>
            </a:extLst>
          </p:cNvPr>
          <p:cNvSpPr txBox="1"/>
          <p:nvPr/>
        </p:nvSpPr>
        <p:spPr>
          <a:xfrm>
            <a:off x="7904788" y="3152001"/>
            <a:ext cx="2936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가입 시 입력한 </a:t>
            </a:r>
            <a:r>
              <a:rPr lang="en-US" altLang="ko-KR" sz="1200" dirty="0"/>
              <a:t>ID</a:t>
            </a:r>
            <a:r>
              <a:rPr lang="ko-KR" altLang="en-US" sz="1200" dirty="0"/>
              <a:t>로 </a:t>
            </a:r>
            <a:r>
              <a:rPr lang="en-US" altLang="ko-KR" sz="1200" dirty="0"/>
              <a:t>ID</a:t>
            </a:r>
            <a:r>
              <a:rPr lang="ko-KR" altLang="en-US" sz="1200" dirty="0"/>
              <a:t> 중복 검사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257AB3-D37A-4FA6-8DB9-E9505443AF29}"/>
              </a:ext>
            </a:extLst>
          </p:cNvPr>
          <p:cNvSpPr txBox="1"/>
          <p:nvPr/>
        </p:nvSpPr>
        <p:spPr>
          <a:xfrm>
            <a:off x="7771213" y="2203931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MemberControllerImpl.java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95C4EF3-885C-4453-AE91-2C170BA20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207" y="2541286"/>
            <a:ext cx="3914662" cy="95542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6C58D3-347A-4D5F-B74B-4D650BF33B2B}"/>
              </a:ext>
            </a:extLst>
          </p:cNvPr>
          <p:cNvSpPr/>
          <p:nvPr/>
        </p:nvSpPr>
        <p:spPr>
          <a:xfrm>
            <a:off x="7861829" y="4496190"/>
            <a:ext cx="3698916" cy="56158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C5409B-4D7A-4E0E-8B44-2E4CCF8C5DDB}"/>
              </a:ext>
            </a:extLst>
          </p:cNvPr>
          <p:cNvSpPr txBox="1"/>
          <p:nvPr/>
        </p:nvSpPr>
        <p:spPr>
          <a:xfrm>
            <a:off x="7754735" y="4214316"/>
            <a:ext cx="1603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member.xml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BF5F3B-C83C-4AF9-9179-12F582F47465}"/>
              </a:ext>
            </a:extLst>
          </p:cNvPr>
          <p:cNvSpPr txBox="1"/>
          <p:nvPr/>
        </p:nvSpPr>
        <p:spPr>
          <a:xfrm>
            <a:off x="7771213" y="3604801"/>
            <a:ext cx="1751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/>
              <a:t>입력한 </a:t>
            </a:r>
            <a:r>
              <a:rPr lang="en-US" altLang="ko-KR" sz="1200" dirty="0"/>
              <a:t>ID</a:t>
            </a:r>
            <a:r>
              <a:rPr lang="ko-KR" altLang="en-US" sz="1200" dirty="0"/>
              <a:t>로 중복검사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58FEFA1-D5E9-4989-B043-BDC8C9C78913}"/>
              </a:ext>
            </a:extLst>
          </p:cNvPr>
          <p:cNvSpPr/>
          <p:nvPr/>
        </p:nvSpPr>
        <p:spPr>
          <a:xfrm>
            <a:off x="1458097" y="3165558"/>
            <a:ext cx="296562" cy="141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048F1FC-BB55-405B-B322-DB31B017137B}"/>
              </a:ext>
            </a:extLst>
          </p:cNvPr>
          <p:cNvCxnSpPr>
            <a:cxnSpLocks/>
            <a:stCxn id="52" idx="3"/>
            <a:endCxn id="40" idx="1"/>
          </p:cNvCxnSpPr>
          <p:nvPr/>
        </p:nvCxnSpPr>
        <p:spPr>
          <a:xfrm flipV="1">
            <a:off x="1754659" y="3030484"/>
            <a:ext cx="6107170" cy="206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AF7FD7-EA5D-4236-8B5C-4432412E208A}"/>
              </a:ext>
            </a:extLst>
          </p:cNvPr>
          <p:cNvSpPr/>
          <p:nvPr/>
        </p:nvSpPr>
        <p:spPr>
          <a:xfrm>
            <a:off x="8048368" y="3040617"/>
            <a:ext cx="2183027" cy="124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DC92993-7246-4561-ABC6-3941CE795BB8}"/>
              </a:ext>
            </a:extLst>
          </p:cNvPr>
          <p:cNvCxnSpPr/>
          <p:nvPr/>
        </p:nvCxnSpPr>
        <p:spPr>
          <a:xfrm>
            <a:off x="10231395" y="3558747"/>
            <a:ext cx="0" cy="937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24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1" name="Google Shape;321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2" name="Google Shape;322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3" name="Google Shape;323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4" name="Google Shape;324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847403" y="2038500"/>
            <a:ext cx="250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sz="1800" dirty="0">
                <a:solidFill>
                  <a:srgbClr val="876E59"/>
                </a:solidFill>
              </a:rPr>
              <a:t>회원가입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E4FD9-44CF-46CE-BFF0-1B7903D0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6" y="2553868"/>
            <a:ext cx="2736042" cy="3082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9269E-C047-4524-806E-CFE4C446A72E}"/>
              </a:ext>
            </a:extLst>
          </p:cNvPr>
          <p:cNvSpPr txBox="1"/>
          <p:nvPr/>
        </p:nvSpPr>
        <p:spPr>
          <a:xfrm>
            <a:off x="425843" y="5861239"/>
            <a:ext cx="5148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 주소를 검색할 때 다음 사이트에서 제공하는 우편번호 검색 </a:t>
            </a:r>
            <a:r>
              <a:rPr lang="en-US" altLang="ko-KR" sz="1200" dirty="0"/>
              <a:t>API </a:t>
            </a:r>
            <a:r>
              <a:rPr lang="ko-KR" altLang="en-US" sz="1200" dirty="0"/>
              <a:t>사용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226585-094A-4144-BA61-0177D2FDA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980" y="1715541"/>
            <a:ext cx="4174275" cy="1470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BD5412-6574-479B-AF93-A305CCCEC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028" y="2004617"/>
            <a:ext cx="5714220" cy="4413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EA1977-586C-486A-A155-41A858737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91" y="2604424"/>
            <a:ext cx="2081552" cy="82457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11677F-418E-4E01-8EC8-437FB0664AFE}"/>
              </a:ext>
            </a:extLst>
          </p:cNvPr>
          <p:cNvSpPr/>
          <p:nvPr/>
        </p:nvSpPr>
        <p:spPr>
          <a:xfrm>
            <a:off x="332445" y="2553868"/>
            <a:ext cx="2229523" cy="923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F024F1-DFC2-4DEE-96F5-C52455525469}"/>
              </a:ext>
            </a:extLst>
          </p:cNvPr>
          <p:cNvSpPr/>
          <p:nvPr/>
        </p:nvSpPr>
        <p:spPr>
          <a:xfrm>
            <a:off x="2797467" y="2553684"/>
            <a:ext cx="2736042" cy="309192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9FC6AC-9200-41B7-A76B-02FD2EED63C2}"/>
              </a:ext>
            </a:extLst>
          </p:cNvPr>
          <p:cNvSpPr/>
          <p:nvPr/>
        </p:nvSpPr>
        <p:spPr>
          <a:xfrm>
            <a:off x="1350152" y="2604424"/>
            <a:ext cx="437457" cy="179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D5122C-48B3-4EBB-8FD3-A7D4B33775D8}"/>
              </a:ext>
            </a:extLst>
          </p:cNvPr>
          <p:cNvCxnSpPr>
            <a:stCxn id="25" idx="3"/>
          </p:cNvCxnSpPr>
          <p:nvPr/>
        </p:nvCxnSpPr>
        <p:spPr>
          <a:xfrm>
            <a:off x="1787609" y="2694407"/>
            <a:ext cx="1007277" cy="7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8DE6B5-7D12-41DE-8160-8FBD5D06AD29}"/>
              </a:ext>
            </a:extLst>
          </p:cNvPr>
          <p:cNvSpPr/>
          <p:nvPr/>
        </p:nvSpPr>
        <p:spPr>
          <a:xfrm>
            <a:off x="5947447" y="1680230"/>
            <a:ext cx="5714220" cy="473780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6FB284-0EB2-4587-AD01-AA556FC76C47}"/>
              </a:ext>
            </a:extLst>
          </p:cNvPr>
          <p:cNvSpPr txBox="1"/>
          <p:nvPr/>
        </p:nvSpPr>
        <p:spPr>
          <a:xfrm>
            <a:off x="5834820" y="1359838"/>
            <a:ext cx="152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memberForm.jsp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1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5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9" name="Google Shape;309;p2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2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2" name="Google Shape;312;p27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6;p28">
            <a:extLst>
              <a:ext uri="{FF2B5EF4-FFF2-40B4-BE49-F238E27FC236}">
                <a16:creationId xmlns:a16="http://schemas.microsoft.com/office/drawing/2014/main" id="{CAAA31A5-237B-4805-9C50-754FE1926A86}"/>
              </a:ext>
            </a:extLst>
          </p:cNvPr>
          <p:cNvSpPr txBox="1"/>
          <p:nvPr/>
        </p:nvSpPr>
        <p:spPr>
          <a:xfrm>
            <a:off x="847403" y="2038500"/>
            <a:ext cx="250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로그인</a:t>
            </a:r>
            <a:endParaRPr lang="en-US" altLang="ko-KR" sz="1800" dirty="0">
              <a:solidFill>
                <a:srgbClr val="876E5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D2AA6-A0F5-43F5-A6A9-DC9A21CA8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45" y="2640289"/>
            <a:ext cx="3355020" cy="114173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9942DF-1EE4-4D24-8B47-697D643CBBAB}"/>
              </a:ext>
            </a:extLst>
          </p:cNvPr>
          <p:cNvSpPr/>
          <p:nvPr/>
        </p:nvSpPr>
        <p:spPr>
          <a:xfrm>
            <a:off x="883469" y="2624822"/>
            <a:ext cx="3348265" cy="117266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973EEE-52E2-483F-82BA-3694957D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189" y="1421027"/>
            <a:ext cx="4988463" cy="472291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0612A8-930D-4CA4-8FC4-5DD3449270DC}"/>
              </a:ext>
            </a:extLst>
          </p:cNvPr>
          <p:cNvSpPr/>
          <p:nvPr/>
        </p:nvSpPr>
        <p:spPr>
          <a:xfrm>
            <a:off x="4374719" y="1421027"/>
            <a:ext cx="5148118" cy="472291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0BC4B0-CD6E-408F-97FC-55D06A1711FC}"/>
              </a:ext>
            </a:extLst>
          </p:cNvPr>
          <p:cNvSpPr/>
          <p:nvPr/>
        </p:nvSpPr>
        <p:spPr>
          <a:xfrm>
            <a:off x="891707" y="3429000"/>
            <a:ext cx="296562" cy="141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2C02930-DD07-471E-95D7-7F2D1E9393D4}"/>
              </a:ext>
            </a:extLst>
          </p:cNvPr>
          <p:cNvCxnSpPr>
            <a:cxnSpLocks/>
          </p:cNvCxnSpPr>
          <p:nvPr/>
        </p:nvCxnSpPr>
        <p:spPr>
          <a:xfrm flipV="1">
            <a:off x="1162373" y="1637347"/>
            <a:ext cx="3189115" cy="18637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422EDD-ABBA-4D10-BD1E-F07CB5E1D7F7}"/>
              </a:ext>
            </a:extLst>
          </p:cNvPr>
          <p:cNvSpPr/>
          <p:nvPr/>
        </p:nvSpPr>
        <p:spPr>
          <a:xfrm>
            <a:off x="5854132" y="1680929"/>
            <a:ext cx="2540221" cy="139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7AF39F-A098-401B-A015-D0F3755A74D0}"/>
              </a:ext>
            </a:extLst>
          </p:cNvPr>
          <p:cNvSpPr/>
          <p:nvPr/>
        </p:nvSpPr>
        <p:spPr>
          <a:xfrm>
            <a:off x="4608734" y="2059869"/>
            <a:ext cx="2286333" cy="139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4B96F7-FC0B-48FF-B221-2FF656F97BF6}"/>
              </a:ext>
            </a:extLst>
          </p:cNvPr>
          <p:cNvSpPr/>
          <p:nvPr/>
        </p:nvSpPr>
        <p:spPr>
          <a:xfrm>
            <a:off x="4854462" y="2572879"/>
            <a:ext cx="2683157" cy="541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F5CFD4-840B-4867-B198-DA3B044CBD02}"/>
              </a:ext>
            </a:extLst>
          </p:cNvPr>
          <p:cNvSpPr txBox="1"/>
          <p:nvPr/>
        </p:nvSpPr>
        <p:spPr>
          <a:xfrm>
            <a:off x="7248703" y="2162637"/>
            <a:ext cx="441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로그인창에서</a:t>
            </a:r>
            <a:r>
              <a:rPr lang="ko-KR" altLang="en-US" sz="1100" dirty="0"/>
              <a:t> 전송된 </a:t>
            </a:r>
            <a:r>
              <a:rPr lang="en-US" altLang="ko-KR" sz="1100" dirty="0"/>
              <a:t>ID</a:t>
            </a:r>
            <a:r>
              <a:rPr lang="ko-KR" altLang="en-US" sz="1100" dirty="0"/>
              <a:t>와 비밀번호를 </a:t>
            </a:r>
            <a:r>
              <a:rPr lang="en-US" altLang="ko-KR" sz="1100" dirty="0"/>
              <a:t>Map</a:t>
            </a:r>
            <a:r>
              <a:rPr lang="ko-KR" altLang="en-US" sz="1100" dirty="0"/>
              <a:t>에 담아 </a:t>
            </a:r>
            <a:r>
              <a:rPr lang="en-US" altLang="ko-KR" sz="1100" dirty="0"/>
              <a:t>SQL</a:t>
            </a:r>
            <a:r>
              <a:rPr lang="ko-KR" altLang="en-US" sz="1100" dirty="0"/>
              <a:t>문으로 전달</a:t>
            </a:r>
            <a:endParaRPr lang="en-US" altLang="ko-KR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68BC48-50B0-4970-8DF9-726180DC5E5E}"/>
              </a:ext>
            </a:extLst>
          </p:cNvPr>
          <p:cNvSpPr txBox="1"/>
          <p:nvPr/>
        </p:nvSpPr>
        <p:spPr>
          <a:xfrm>
            <a:off x="7784756" y="5115697"/>
            <a:ext cx="4144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게시판 및 주문 과정에서 로그인 하지 않은 경우 로그인 창 출력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DDBFF5-1CFA-463F-862C-15B3E2751227}"/>
              </a:ext>
            </a:extLst>
          </p:cNvPr>
          <p:cNvSpPr/>
          <p:nvPr/>
        </p:nvSpPr>
        <p:spPr>
          <a:xfrm>
            <a:off x="4854460" y="3203072"/>
            <a:ext cx="4549906" cy="1912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96364B-F1C2-40D5-8236-5FE7BB490585}"/>
              </a:ext>
            </a:extLst>
          </p:cNvPr>
          <p:cNvSpPr txBox="1"/>
          <p:nvPr/>
        </p:nvSpPr>
        <p:spPr>
          <a:xfrm>
            <a:off x="4260244" y="1105788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MemberControllerImpl.java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FA9AA9A-DF97-45B0-B089-0E6027F61525}"/>
              </a:ext>
            </a:extLst>
          </p:cNvPr>
          <p:cNvCxnSpPr>
            <a:cxnSpLocks/>
          </p:cNvCxnSpPr>
          <p:nvPr/>
        </p:nvCxnSpPr>
        <p:spPr>
          <a:xfrm flipH="1" flipV="1">
            <a:off x="7685903" y="1837451"/>
            <a:ext cx="403654" cy="362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17E43BC-3F45-4DFF-BBDE-30917EF0404A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948779" y="2174828"/>
            <a:ext cx="299924" cy="118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F007554-9B8F-43EA-AFEC-81E235B3105A}"/>
              </a:ext>
            </a:extLst>
          </p:cNvPr>
          <p:cNvSpPr txBox="1"/>
          <p:nvPr/>
        </p:nvSpPr>
        <p:spPr>
          <a:xfrm>
            <a:off x="7706216" y="2749433"/>
            <a:ext cx="4273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isLogOn</a:t>
            </a:r>
            <a:r>
              <a:rPr lang="ko-KR" altLang="en-US" sz="1100" dirty="0"/>
              <a:t> 속성을 </a:t>
            </a:r>
            <a:r>
              <a:rPr lang="en-US" altLang="ko-KR" sz="1100" dirty="0"/>
              <a:t>true</a:t>
            </a:r>
            <a:r>
              <a:rPr lang="ko-KR" altLang="en-US" sz="1100" dirty="0"/>
              <a:t>로 설정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memberInfo</a:t>
            </a:r>
            <a:r>
              <a:rPr lang="en-US" altLang="ko-KR" sz="1100" dirty="0"/>
              <a:t> </a:t>
            </a:r>
            <a:r>
              <a:rPr lang="ko-KR" altLang="en-US" sz="1100" dirty="0"/>
              <a:t>속성으로 회원 정보 저장</a:t>
            </a:r>
            <a:endParaRPr lang="en-US" altLang="ko-KR" sz="11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DD2970-713F-42EA-930B-E6E88AE4AF85}"/>
              </a:ext>
            </a:extLst>
          </p:cNvPr>
          <p:cNvCxnSpPr/>
          <p:nvPr/>
        </p:nvCxnSpPr>
        <p:spPr>
          <a:xfrm flipH="1">
            <a:off x="7603524" y="2640289"/>
            <a:ext cx="3624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E32760B-41C4-4AF4-A89E-211D2CE279AC}"/>
              </a:ext>
            </a:extLst>
          </p:cNvPr>
          <p:cNvCxnSpPr>
            <a:cxnSpLocks/>
          </p:cNvCxnSpPr>
          <p:nvPr/>
        </p:nvCxnSpPr>
        <p:spPr>
          <a:xfrm>
            <a:off x="7965989" y="2641854"/>
            <a:ext cx="0" cy="1327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6523B0-F83E-4ABF-8376-57E7F6CE6DCF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9449504" y="4805055"/>
            <a:ext cx="407744" cy="310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49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9" name="Google Shape;309;p2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2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2" name="Google Shape;312;p27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6;p28">
            <a:extLst>
              <a:ext uri="{FF2B5EF4-FFF2-40B4-BE49-F238E27FC236}">
                <a16:creationId xmlns:a16="http://schemas.microsoft.com/office/drawing/2014/main" id="{CAAA31A5-237B-4805-9C50-754FE1926A86}"/>
              </a:ext>
            </a:extLst>
          </p:cNvPr>
          <p:cNvSpPr txBox="1"/>
          <p:nvPr/>
        </p:nvSpPr>
        <p:spPr>
          <a:xfrm>
            <a:off x="847403" y="2038500"/>
            <a:ext cx="250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로그인</a:t>
            </a:r>
            <a:endParaRPr lang="en-US" altLang="ko-KR" sz="1800" dirty="0">
              <a:solidFill>
                <a:srgbClr val="876E5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97038C-A916-4345-A552-79028B05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13" y="2696807"/>
            <a:ext cx="2500800" cy="74609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6E7489-1271-41AD-B1C3-C7ADD0504AA2}"/>
              </a:ext>
            </a:extLst>
          </p:cNvPr>
          <p:cNvSpPr/>
          <p:nvPr/>
        </p:nvSpPr>
        <p:spPr>
          <a:xfrm>
            <a:off x="1888494" y="2624823"/>
            <a:ext cx="2464724" cy="78988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C06AB8-5299-427B-804C-E4180A33F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58" y="3703726"/>
            <a:ext cx="3059917" cy="78988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98CFCC-A352-4CEE-946A-6A2944ED4A83}"/>
              </a:ext>
            </a:extLst>
          </p:cNvPr>
          <p:cNvSpPr/>
          <p:nvPr/>
        </p:nvSpPr>
        <p:spPr>
          <a:xfrm>
            <a:off x="1262958" y="3674241"/>
            <a:ext cx="3088694" cy="78988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53AA5F-CA78-46C9-99CD-6902E0F4A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16" y="4780731"/>
            <a:ext cx="3917515" cy="78988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D02DCA-7641-4121-9745-B23277003B42}"/>
              </a:ext>
            </a:extLst>
          </p:cNvPr>
          <p:cNvSpPr/>
          <p:nvPr/>
        </p:nvSpPr>
        <p:spPr>
          <a:xfrm>
            <a:off x="455216" y="4738837"/>
            <a:ext cx="3890382" cy="78988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048FC5-B18E-46EA-A4A9-8853D1592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281" y="2574012"/>
            <a:ext cx="6714349" cy="292175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B2FAD-FE17-48B6-AAE0-5876A7E86938}"/>
              </a:ext>
            </a:extLst>
          </p:cNvPr>
          <p:cNvSpPr/>
          <p:nvPr/>
        </p:nvSpPr>
        <p:spPr>
          <a:xfrm>
            <a:off x="4908426" y="2479485"/>
            <a:ext cx="6828358" cy="30548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7D70A6-C5DF-4AA8-8DDA-7F3DB942B1D1}"/>
              </a:ext>
            </a:extLst>
          </p:cNvPr>
          <p:cNvSpPr txBox="1"/>
          <p:nvPr/>
        </p:nvSpPr>
        <p:spPr>
          <a:xfrm>
            <a:off x="4807972" y="2168459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header.jsp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5EB1CA-45BE-43A0-AA42-B33AF3F661AF}"/>
              </a:ext>
            </a:extLst>
          </p:cNvPr>
          <p:cNvSpPr/>
          <p:nvPr/>
        </p:nvSpPr>
        <p:spPr>
          <a:xfrm>
            <a:off x="5329881" y="2701453"/>
            <a:ext cx="5009706" cy="985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85E2C0-B46A-4CB8-86BE-3A821A85995E}"/>
              </a:ext>
            </a:extLst>
          </p:cNvPr>
          <p:cNvSpPr/>
          <p:nvPr/>
        </p:nvSpPr>
        <p:spPr>
          <a:xfrm>
            <a:off x="5329881" y="3687250"/>
            <a:ext cx="5009706" cy="654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D79457-58D5-43AE-B815-3408186ACB88}"/>
              </a:ext>
            </a:extLst>
          </p:cNvPr>
          <p:cNvSpPr/>
          <p:nvPr/>
        </p:nvSpPr>
        <p:spPr>
          <a:xfrm>
            <a:off x="4960272" y="4992129"/>
            <a:ext cx="6714349" cy="495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00673D-9766-4E2C-AC62-5A91A4EB8790}"/>
              </a:ext>
            </a:extLst>
          </p:cNvPr>
          <p:cNvCxnSpPr>
            <a:stCxn id="30" idx="3"/>
          </p:cNvCxnSpPr>
          <p:nvPr/>
        </p:nvCxnSpPr>
        <p:spPr>
          <a:xfrm>
            <a:off x="4353218" y="3019766"/>
            <a:ext cx="9766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B9DD2E-09F0-4DC2-8535-D57910396E9F}"/>
              </a:ext>
            </a:extLst>
          </p:cNvPr>
          <p:cNvCxnSpPr/>
          <p:nvPr/>
        </p:nvCxnSpPr>
        <p:spPr>
          <a:xfrm>
            <a:off x="4345598" y="4098669"/>
            <a:ext cx="9766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C1A44E0-B89E-4485-81A8-CEB5A742A347}"/>
              </a:ext>
            </a:extLst>
          </p:cNvPr>
          <p:cNvCxnSpPr>
            <a:cxnSpLocks/>
          </p:cNvCxnSpPr>
          <p:nvPr/>
        </p:nvCxnSpPr>
        <p:spPr>
          <a:xfrm>
            <a:off x="4355037" y="5232192"/>
            <a:ext cx="6032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8BB78D5-2AD9-4040-9752-FB5E38486638}"/>
              </a:ext>
            </a:extLst>
          </p:cNvPr>
          <p:cNvSpPr txBox="1"/>
          <p:nvPr/>
        </p:nvSpPr>
        <p:spPr>
          <a:xfrm>
            <a:off x="9574895" y="2452290"/>
            <a:ext cx="2272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시 </a:t>
            </a:r>
            <a:r>
              <a:rPr lang="en-US" altLang="ko-KR" sz="1100" dirty="0"/>
              <a:t>‘</a:t>
            </a:r>
            <a:r>
              <a:rPr lang="ko-KR" altLang="en-US" sz="1100" dirty="0"/>
              <a:t>로그아웃</a:t>
            </a:r>
            <a:r>
              <a:rPr lang="en-US" altLang="ko-KR" sz="1100" dirty="0"/>
              <a:t>＇</a:t>
            </a:r>
            <a:r>
              <a:rPr lang="ko-KR" altLang="en-US" sz="1100" dirty="0"/>
              <a:t>을 표시</a:t>
            </a:r>
            <a:r>
              <a:rPr lang="en-US" altLang="ko-KR" sz="11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E8B202-2F04-407A-B0F8-A1B90329F223}"/>
              </a:ext>
            </a:extLst>
          </p:cNvPr>
          <p:cNvSpPr txBox="1"/>
          <p:nvPr/>
        </p:nvSpPr>
        <p:spPr>
          <a:xfrm>
            <a:off x="4942953" y="5756405"/>
            <a:ext cx="2793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관리자로 로그인 시</a:t>
            </a:r>
            <a:r>
              <a:rPr lang="en-US" altLang="ko-KR" sz="1100" dirty="0"/>
              <a:t>＇</a:t>
            </a:r>
            <a:r>
              <a:rPr lang="ko-KR" altLang="en-US" sz="1100" dirty="0"/>
              <a:t>관리자</a:t>
            </a:r>
            <a:r>
              <a:rPr lang="en-US" altLang="ko-KR" sz="1100" dirty="0"/>
              <a:t>＇</a:t>
            </a:r>
            <a:r>
              <a:rPr lang="ko-KR" altLang="en-US" sz="1100" dirty="0"/>
              <a:t>를 표시</a:t>
            </a:r>
            <a:endParaRPr lang="en-US" altLang="ko-KR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28300A-E369-4D8C-9CA1-34690DF58810}"/>
              </a:ext>
            </a:extLst>
          </p:cNvPr>
          <p:cNvSpPr txBox="1"/>
          <p:nvPr/>
        </p:nvSpPr>
        <p:spPr>
          <a:xfrm>
            <a:off x="9810903" y="4405124"/>
            <a:ext cx="2321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로그아웃 시 </a:t>
            </a:r>
            <a:r>
              <a:rPr lang="en-US" altLang="ko-KR" sz="1100" dirty="0"/>
              <a:t>‘</a:t>
            </a:r>
            <a:r>
              <a:rPr lang="ko-KR" altLang="en-US" sz="1100" dirty="0"/>
              <a:t>로그인</a:t>
            </a:r>
            <a:r>
              <a:rPr lang="en-US" altLang="ko-KR" sz="1100" dirty="0"/>
              <a:t>＇</a:t>
            </a:r>
            <a:r>
              <a:rPr lang="ko-KR" altLang="en-US" sz="1100" dirty="0"/>
              <a:t>을 표시</a:t>
            </a:r>
            <a:endParaRPr lang="en-US" altLang="ko-KR" sz="11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9CAC8EC-2849-45BE-9452-2BCB8EB5FB2C}"/>
              </a:ext>
            </a:extLst>
          </p:cNvPr>
          <p:cNvCxnSpPr>
            <a:stCxn id="46" idx="2"/>
          </p:cNvCxnSpPr>
          <p:nvPr/>
        </p:nvCxnSpPr>
        <p:spPr>
          <a:xfrm flipH="1">
            <a:off x="10402349" y="2713900"/>
            <a:ext cx="308838" cy="415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DDE8F1C-6F0C-4C21-97FD-56CDC0C8CB64}"/>
              </a:ext>
            </a:extLst>
          </p:cNvPr>
          <p:cNvCxnSpPr>
            <a:cxnSpLocks/>
          </p:cNvCxnSpPr>
          <p:nvPr/>
        </p:nvCxnSpPr>
        <p:spPr>
          <a:xfrm flipH="1" flipV="1">
            <a:off x="10402349" y="4069184"/>
            <a:ext cx="377504" cy="297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20AAB56-43F1-4ABA-A106-A88655914E48}"/>
              </a:ext>
            </a:extLst>
          </p:cNvPr>
          <p:cNvCxnSpPr>
            <a:cxnSpLocks/>
          </p:cNvCxnSpPr>
          <p:nvPr/>
        </p:nvCxnSpPr>
        <p:spPr>
          <a:xfrm flipV="1">
            <a:off x="7482980" y="5528723"/>
            <a:ext cx="351754" cy="3309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812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>
            <a:off x="5382632" y="6384210"/>
            <a:ext cx="1130145" cy="108000"/>
            <a:chOff x="5520688" y="1583580"/>
            <a:chExt cx="1130145" cy="108000"/>
          </a:xfrm>
        </p:grpSpPr>
        <p:sp>
          <p:nvSpPr>
            <p:cNvPr id="309" name="Google Shape;309;p2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2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2" name="Google Shape;312;p27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6C37FA-52D6-4DA6-B21D-6D412CDA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8" y="2135935"/>
            <a:ext cx="4391379" cy="4000289"/>
          </a:xfrm>
          <a:prstGeom prst="rect">
            <a:avLst/>
          </a:prstGeom>
        </p:spPr>
      </p:pic>
      <p:sp>
        <p:nvSpPr>
          <p:cNvPr id="12" name="Google Shape;326;p28">
            <a:extLst>
              <a:ext uri="{FF2B5EF4-FFF2-40B4-BE49-F238E27FC236}">
                <a16:creationId xmlns:a16="http://schemas.microsoft.com/office/drawing/2014/main" id="{F1EF6568-70CB-4F2C-95B5-62DC89579D40}"/>
              </a:ext>
            </a:extLst>
          </p:cNvPr>
          <p:cNvSpPr txBox="1"/>
          <p:nvPr/>
        </p:nvSpPr>
        <p:spPr>
          <a:xfrm>
            <a:off x="847403" y="2038500"/>
            <a:ext cx="250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상품 조회</a:t>
            </a:r>
            <a:endParaRPr lang="en-US" altLang="ko-KR" sz="1800" dirty="0">
              <a:solidFill>
                <a:srgbClr val="876E5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4A7FBD-4475-43DE-B99C-CB6EDCD96A7E}"/>
              </a:ext>
            </a:extLst>
          </p:cNvPr>
          <p:cNvSpPr/>
          <p:nvPr/>
        </p:nvSpPr>
        <p:spPr>
          <a:xfrm>
            <a:off x="2121397" y="2134985"/>
            <a:ext cx="4477095" cy="400028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4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9" name="Google Shape;309;p2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2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2" name="Google Shape;312;p27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26;p28">
            <a:extLst>
              <a:ext uri="{FF2B5EF4-FFF2-40B4-BE49-F238E27FC236}">
                <a16:creationId xmlns:a16="http://schemas.microsoft.com/office/drawing/2014/main" id="{2207CC97-51BF-4A17-8607-DC655FB62655}"/>
              </a:ext>
            </a:extLst>
          </p:cNvPr>
          <p:cNvSpPr txBox="1"/>
          <p:nvPr/>
        </p:nvSpPr>
        <p:spPr>
          <a:xfrm>
            <a:off x="847403" y="2038500"/>
            <a:ext cx="250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상품 등록하기</a:t>
            </a:r>
            <a:endParaRPr lang="en-US" altLang="ko-KR" sz="1800" dirty="0">
              <a:solidFill>
                <a:srgbClr val="876E59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650638-98EB-4CD8-8182-84AA4E3C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3" y="2455890"/>
            <a:ext cx="2998607" cy="2272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D48E51-47D4-4CA8-879B-730929E61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1" y="4538533"/>
            <a:ext cx="652146" cy="2380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00D9DD-11BE-40B9-AD59-F6B418B05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69" y="4988544"/>
            <a:ext cx="2017687" cy="11288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81E9D4-9F72-47E0-8BD1-1B0C381B2F7C}"/>
              </a:ext>
            </a:extLst>
          </p:cNvPr>
          <p:cNvSpPr/>
          <p:nvPr/>
        </p:nvSpPr>
        <p:spPr>
          <a:xfrm>
            <a:off x="847393" y="2421270"/>
            <a:ext cx="3068400" cy="235534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6C909-7DFD-486E-B101-F9285C0B0532}"/>
              </a:ext>
            </a:extLst>
          </p:cNvPr>
          <p:cNvSpPr/>
          <p:nvPr/>
        </p:nvSpPr>
        <p:spPr>
          <a:xfrm>
            <a:off x="847393" y="4926227"/>
            <a:ext cx="2085277" cy="119115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EBABFE-4F40-49B3-8191-A3434AD1F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444" y="1917438"/>
            <a:ext cx="4520263" cy="38012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04E71B-1A82-4CC8-90C3-FCE7006AE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635" y="5828990"/>
            <a:ext cx="3788248" cy="27058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B720ED-7FF1-4712-906A-C5B9BE730CD5}"/>
              </a:ext>
            </a:extLst>
          </p:cNvPr>
          <p:cNvSpPr/>
          <p:nvPr/>
        </p:nvSpPr>
        <p:spPr>
          <a:xfrm>
            <a:off x="4450124" y="1902291"/>
            <a:ext cx="4710352" cy="427608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A78EC-48AA-415B-96B9-CA881A81BF94}"/>
              </a:ext>
            </a:extLst>
          </p:cNvPr>
          <p:cNvSpPr txBox="1"/>
          <p:nvPr/>
        </p:nvSpPr>
        <p:spPr>
          <a:xfrm>
            <a:off x="4351267" y="1601426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header.jsp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EDBBD6-F9BD-45F2-B640-893ED43F0D53}"/>
              </a:ext>
            </a:extLst>
          </p:cNvPr>
          <p:cNvSpPr/>
          <p:nvPr/>
        </p:nvSpPr>
        <p:spPr>
          <a:xfrm>
            <a:off x="4548444" y="2037550"/>
            <a:ext cx="2709091" cy="565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542D651-20F4-4A68-8D96-49B2CF12BAB0}"/>
              </a:ext>
            </a:extLst>
          </p:cNvPr>
          <p:cNvSpPr/>
          <p:nvPr/>
        </p:nvSpPr>
        <p:spPr>
          <a:xfrm>
            <a:off x="4551368" y="2904022"/>
            <a:ext cx="2117943" cy="160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CEAF7B-02CA-46A9-9046-630ACD346C06}"/>
              </a:ext>
            </a:extLst>
          </p:cNvPr>
          <p:cNvSpPr/>
          <p:nvPr/>
        </p:nvSpPr>
        <p:spPr>
          <a:xfrm>
            <a:off x="4543130" y="3208281"/>
            <a:ext cx="2986254" cy="160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FDB36B-C6E6-4B75-905B-0DF5DC4DFCDD}"/>
              </a:ext>
            </a:extLst>
          </p:cNvPr>
          <p:cNvSpPr/>
          <p:nvPr/>
        </p:nvSpPr>
        <p:spPr>
          <a:xfrm>
            <a:off x="4543130" y="3368562"/>
            <a:ext cx="2986254" cy="692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795994-BBBB-4677-B4B5-9DF1402517AC}"/>
              </a:ext>
            </a:extLst>
          </p:cNvPr>
          <p:cNvSpPr/>
          <p:nvPr/>
        </p:nvSpPr>
        <p:spPr>
          <a:xfrm>
            <a:off x="4731339" y="4676051"/>
            <a:ext cx="2986254" cy="160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F4E92E-A852-4ECD-9373-1215589893F6}"/>
              </a:ext>
            </a:extLst>
          </p:cNvPr>
          <p:cNvSpPr/>
          <p:nvPr/>
        </p:nvSpPr>
        <p:spPr>
          <a:xfrm>
            <a:off x="4731337" y="4836505"/>
            <a:ext cx="4337369" cy="88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8A3EAC-EB10-468B-9068-615D57E6B428}"/>
              </a:ext>
            </a:extLst>
          </p:cNvPr>
          <p:cNvSpPr txBox="1"/>
          <p:nvPr/>
        </p:nvSpPr>
        <p:spPr>
          <a:xfrm>
            <a:off x="9258796" y="2092333"/>
            <a:ext cx="2272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상품 정보를 가져와 </a:t>
            </a:r>
            <a:r>
              <a:rPr lang="en-US" altLang="ko-KR" sz="1100" dirty="0"/>
              <a:t>Map</a:t>
            </a:r>
            <a:r>
              <a:rPr lang="ko-KR" altLang="en-US" sz="1100" dirty="0"/>
              <a:t>에 저장</a:t>
            </a:r>
            <a:r>
              <a:rPr lang="en-US" altLang="ko-KR" sz="1100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34CB45-1C0A-4ABF-A93A-8007F9DE11A3}"/>
              </a:ext>
            </a:extLst>
          </p:cNvPr>
          <p:cNvSpPr txBox="1"/>
          <p:nvPr/>
        </p:nvSpPr>
        <p:spPr>
          <a:xfrm>
            <a:off x="9258795" y="2853444"/>
            <a:ext cx="2272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</a:t>
            </a:r>
            <a:r>
              <a:rPr lang="en-US" altLang="ko-KR" sz="1100" dirty="0"/>
              <a:t>ID</a:t>
            </a:r>
            <a:r>
              <a:rPr lang="ko-KR" altLang="en-US" sz="1100" dirty="0"/>
              <a:t>를 가져옴</a:t>
            </a:r>
            <a:endParaRPr lang="en-US" altLang="ko-KR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0A74CA-D708-4B37-8970-2D45906F9EC7}"/>
              </a:ext>
            </a:extLst>
          </p:cNvPr>
          <p:cNvSpPr/>
          <p:nvPr/>
        </p:nvSpPr>
        <p:spPr>
          <a:xfrm>
            <a:off x="4587557" y="5823088"/>
            <a:ext cx="3788247" cy="270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D17581-A50A-4012-93F5-7B540B05A7DF}"/>
              </a:ext>
            </a:extLst>
          </p:cNvPr>
          <p:cNvSpPr txBox="1"/>
          <p:nvPr/>
        </p:nvSpPr>
        <p:spPr>
          <a:xfrm>
            <a:off x="9265967" y="3152525"/>
            <a:ext cx="2272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첨부한 이미지 정보를 가져옴</a:t>
            </a:r>
            <a:endParaRPr lang="en-US" altLang="ko-KR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4162D1-48C8-4CE2-AE39-282B1A0FC9F8}"/>
              </a:ext>
            </a:extLst>
          </p:cNvPr>
          <p:cNvSpPr txBox="1"/>
          <p:nvPr/>
        </p:nvSpPr>
        <p:spPr>
          <a:xfrm>
            <a:off x="9258795" y="3556456"/>
            <a:ext cx="2272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정보에 상품 관리자 </a:t>
            </a:r>
            <a:r>
              <a:rPr lang="en-US" altLang="ko-KR" sz="1100" dirty="0"/>
              <a:t>ID</a:t>
            </a:r>
            <a:r>
              <a:rPr lang="ko-KR" altLang="en-US" sz="1100" dirty="0"/>
              <a:t>를 속성으로 추가</a:t>
            </a:r>
            <a:endParaRPr lang="en-US" altLang="ko-KR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B9E46-6C6B-46EF-86C5-C3000CE08DF7}"/>
              </a:ext>
            </a:extLst>
          </p:cNvPr>
          <p:cNvSpPr txBox="1"/>
          <p:nvPr/>
        </p:nvSpPr>
        <p:spPr>
          <a:xfrm>
            <a:off x="9265967" y="4574895"/>
            <a:ext cx="2272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상품 정보와 이미지 정보를 </a:t>
            </a:r>
            <a:endParaRPr lang="en-US" altLang="ko-KR" sz="1100" dirty="0"/>
          </a:p>
          <a:p>
            <a:r>
              <a:rPr lang="ko-KR" altLang="en-US" sz="1100" dirty="0"/>
              <a:t>각 테이블에 추가</a:t>
            </a:r>
            <a:endParaRPr lang="en-US" altLang="ko-KR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4C08F4-4329-48E8-B67D-FFA2CABDAC9B}"/>
              </a:ext>
            </a:extLst>
          </p:cNvPr>
          <p:cNvSpPr txBox="1"/>
          <p:nvPr/>
        </p:nvSpPr>
        <p:spPr>
          <a:xfrm>
            <a:off x="9265967" y="5062156"/>
            <a:ext cx="241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업로드한 이미지를 상품번호 폴더에 저장</a:t>
            </a:r>
            <a:endParaRPr lang="en-US" altLang="ko-KR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2957A6-5C73-43BC-86EB-0210C6409A89}"/>
              </a:ext>
            </a:extLst>
          </p:cNvPr>
          <p:cNvSpPr txBox="1"/>
          <p:nvPr/>
        </p:nvSpPr>
        <p:spPr>
          <a:xfrm>
            <a:off x="9258795" y="5747489"/>
            <a:ext cx="241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정상적으로 실행되면 메시지와 헤더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HTTP</a:t>
            </a:r>
            <a:r>
              <a:rPr lang="ko-KR" altLang="en-US" sz="1100" dirty="0"/>
              <a:t>상태 코드를 반환</a:t>
            </a:r>
            <a:endParaRPr lang="en-US" altLang="ko-KR" sz="11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FECB7FE-B8B2-4945-B912-1DFFDF10A5AD}"/>
              </a:ext>
            </a:extLst>
          </p:cNvPr>
          <p:cNvCxnSpPr>
            <a:cxnSpLocks/>
          </p:cNvCxnSpPr>
          <p:nvPr/>
        </p:nvCxnSpPr>
        <p:spPr>
          <a:xfrm flipH="1">
            <a:off x="7355855" y="2281782"/>
            <a:ext cx="19167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614C6C3-E733-44F8-B2C9-AFC01C6393D4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7603525" y="3283330"/>
            <a:ext cx="16624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F0E4051-C962-4BEE-8518-2D0784D9E1A4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6759233" y="2984249"/>
            <a:ext cx="24995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CE9E41A-0E82-44A8-AD9E-5E83B3CD0F46}"/>
              </a:ext>
            </a:extLst>
          </p:cNvPr>
          <p:cNvCxnSpPr>
            <a:cxnSpLocks/>
          </p:cNvCxnSpPr>
          <p:nvPr/>
        </p:nvCxnSpPr>
        <p:spPr>
          <a:xfrm flipH="1">
            <a:off x="7603525" y="3714908"/>
            <a:ext cx="16624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97B116A-12C3-4E44-8D76-1A1DB9A9407F}"/>
              </a:ext>
            </a:extLst>
          </p:cNvPr>
          <p:cNvCxnSpPr>
            <a:cxnSpLocks/>
          </p:cNvCxnSpPr>
          <p:nvPr/>
        </p:nvCxnSpPr>
        <p:spPr>
          <a:xfrm flipH="1">
            <a:off x="7801232" y="4776617"/>
            <a:ext cx="14647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E3124C7-4E31-409A-9BC6-C37911A5C14A}"/>
              </a:ext>
            </a:extLst>
          </p:cNvPr>
          <p:cNvCxnSpPr>
            <a:cxnSpLocks/>
          </p:cNvCxnSpPr>
          <p:nvPr/>
        </p:nvCxnSpPr>
        <p:spPr>
          <a:xfrm flipH="1">
            <a:off x="9068707" y="5565221"/>
            <a:ext cx="9814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3710D40-DFAC-4E04-BCDA-D5FFA1A0306C}"/>
              </a:ext>
            </a:extLst>
          </p:cNvPr>
          <p:cNvCxnSpPr>
            <a:cxnSpLocks/>
          </p:cNvCxnSpPr>
          <p:nvPr/>
        </p:nvCxnSpPr>
        <p:spPr>
          <a:xfrm>
            <a:off x="10050162" y="5404022"/>
            <a:ext cx="0" cy="161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835E0E4-5CFA-402C-B3E8-25AC0D6B5AD7}"/>
              </a:ext>
            </a:extLst>
          </p:cNvPr>
          <p:cNvCxnSpPr>
            <a:cxnSpLocks/>
          </p:cNvCxnSpPr>
          <p:nvPr/>
        </p:nvCxnSpPr>
        <p:spPr>
          <a:xfrm flipH="1">
            <a:off x="8434746" y="5958382"/>
            <a:ext cx="8481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9" name="Google Shape;309;p2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2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2" name="Google Shape;312;p27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6;p28">
            <a:extLst>
              <a:ext uri="{FF2B5EF4-FFF2-40B4-BE49-F238E27FC236}">
                <a16:creationId xmlns:a16="http://schemas.microsoft.com/office/drawing/2014/main" id="{E74B3552-305F-4311-83E3-7A2316AA4D3F}"/>
              </a:ext>
            </a:extLst>
          </p:cNvPr>
          <p:cNvSpPr txBox="1"/>
          <p:nvPr/>
        </p:nvSpPr>
        <p:spPr>
          <a:xfrm>
            <a:off x="847403" y="2038500"/>
            <a:ext cx="250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상품 등록하기</a:t>
            </a:r>
            <a:endParaRPr lang="en-US" altLang="ko-KR" sz="1800" dirty="0">
              <a:solidFill>
                <a:srgbClr val="876E5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884B50-2423-4121-8D18-4BFFC6E4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3" y="2777702"/>
            <a:ext cx="4946266" cy="27663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CECB65-6428-4BC5-996C-189487404CC0}"/>
              </a:ext>
            </a:extLst>
          </p:cNvPr>
          <p:cNvSpPr/>
          <p:nvPr/>
        </p:nvSpPr>
        <p:spPr>
          <a:xfrm>
            <a:off x="1043255" y="2875008"/>
            <a:ext cx="3199231" cy="1112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6EA6D-941A-4359-9032-6589B4D77D46}"/>
              </a:ext>
            </a:extLst>
          </p:cNvPr>
          <p:cNvSpPr/>
          <p:nvPr/>
        </p:nvSpPr>
        <p:spPr>
          <a:xfrm>
            <a:off x="847392" y="2734314"/>
            <a:ext cx="4946266" cy="295803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A727C-19B0-4D2E-8F9E-7CECA5DF90F2}"/>
              </a:ext>
            </a:extLst>
          </p:cNvPr>
          <p:cNvSpPr txBox="1"/>
          <p:nvPr/>
        </p:nvSpPr>
        <p:spPr>
          <a:xfrm>
            <a:off x="773249" y="5787040"/>
            <a:ext cx="5302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파일 정보를 저장할 </a:t>
            </a:r>
            <a:r>
              <a:rPr lang="en-US" altLang="ko-KR" sz="1100" dirty="0" err="1"/>
              <a:t>fileList</a:t>
            </a:r>
            <a:r>
              <a:rPr lang="ko-KR" altLang="en-US" sz="1100" dirty="0"/>
              <a:t>를 선언하고 상품 등록창에서 전송된 파일들의 정보를 </a:t>
            </a:r>
            <a:r>
              <a:rPr lang="en-US" altLang="ko-KR" sz="1100" dirty="0" err="1"/>
              <a:t>fileList</a:t>
            </a:r>
            <a:r>
              <a:rPr lang="ko-KR" altLang="en-US" sz="1100" dirty="0"/>
              <a:t>에 저장</a:t>
            </a:r>
            <a:endParaRPr lang="en-US" altLang="ko-KR" sz="11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1CCCC5-71D4-471C-8A57-88702D45D7D6}"/>
              </a:ext>
            </a:extLst>
          </p:cNvPr>
          <p:cNvCxnSpPr>
            <a:cxnSpLocks/>
          </p:cNvCxnSpPr>
          <p:nvPr/>
        </p:nvCxnSpPr>
        <p:spPr>
          <a:xfrm flipH="1">
            <a:off x="4325251" y="3245609"/>
            <a:ext cx="7904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6A42279-9FA5-4D37-A87C-73F44E2D136D}"/>
              </a:ext>
            </a:extLst>
          </p:cNvPr>
          <p:cNvCxnSpPr>
            <a:cxnSpLocks/>
          </p:cNvCxnSpPr>
          <p:nvPr/>
        </p:nvCxnSpPr>
        <p:spPr>
          <a:xfrm>
            <a:off x="5115697" y="3245609"/>
            <a:ext cx="0" cy="2541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EEC811A-84B7-4A8B-9479-28FAE21DA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908" y="2734313"/>
            <a:ext cx="3744207" cy="29580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5B190D-1305-4A8A-BA3A-B5CDC9F01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364" y="3429000"/>
            <a:ext cx="1806948" cy="22734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9B823E-A2E1-4E60-9E2A-009AA22445F5}"/>
              </a:ext>
            </a:extLst>
          </p:cNvPr>
          <p:cNvSpPr/>
          <p:nvPr/>
        </p:nvSpPr>
        <p:spPr>
          <a:xfrm>
            <a:off x="5988907" y="2734312"/>
            <a:ext cx="3744207" cy="296811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D30DF3-D2D3-46D7-B1FF-2C80A08BDB31}"/>
              </a:ext>
            </a:extLst>
          </p:cNvPr>
          <p:cNvSpPr/>
          <p:nvPr/>
        </p:nvSpPr>
        <p:spPr>
          <a:xfrm>
            <a:off x="9733113" y="2734311"/>
            <a:ext cx="1938241" cy="296851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EA241-3079-46D3-AF24-E69ED3FD5917}"/>
              </a:ext>
            </a:extLst>
          </p:cNvPr>
          <p:cNvSpPr txBox="1"/>
          <p:nvPr/>
        </p:nvSpPr>
        <p:spPr>
          <a:xfrm>
            <a:off x="756773" y="2392469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BaseController.java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9F6FAF-D266-4A8A-AC41-59D0611E65D3}"/>
              </a:ext>
            </a:extLst>
          </p:cNvPr>
          <p:cNvSpPr txBox="1"/>
          <p:nvPr/>
        </p:nvSpPr>
        <p:spPr>
          <a:xfrm>
            <a:off x="5891742" y="2416064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Admin_goods.xml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A54C6E8-0DF5-4890-995A-9A70ADAAAF37}"/>
              </a:ext>
            </a:extLst>
          </p:cNvPr>
          <p:cNvCxnSpPr>
            <a:cxnSpLocks/>
          </p:cNvCxnSpPr>
          <p:nvPr/>
        </p:nvCxnSpPr>
        <p:spPr>
          <a:xfrm flipV="1">
            <a:off x="9232920" y="5692350"/>
            <a:ext cx="0" cy="77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7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80" name="Google Shape;80;p1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1" name="Google Shape;81;p10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10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3" name="Google Shape;83;p10"/>
          <p:cNvSpPr txBox="1"/>
          <p:nvPr/>
        </p:nvSpPr>
        <p:spPr>
          <a:xfrm>
            <a:off x="1043255" y="569880"/>
            <a:ext cx="3068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1-1 개발환경</a:t>
            </a:r>
            <a:endParaRPr sz="2400" dirty="0">
              <a:solidFill>
                <a:srgbClr val="ACC6AB"/>
              </a:solidFill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544325" y="2221800"/>
            <a:ext cx="5592000" cy="421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6136327" y="2221800"/>
            <a:ext cx="5592000" cy="4212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2649425" y="2358275"/>
            <a:ext cx="13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876E59"/>
                </a:solidFill>
              </a:rPr>
              <a:t>Front-End</a:t>
            </a:r>
            <a:endParaRPr sz="20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8241425" y="2358275"/>
            <a:ext cx="13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876E59"/>
                </a:solidFill>
              </a:rPr>
              <a:t>Back-End</a:t>
            </a:r>
            <a:endParaRPr sz="20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10"/>
          <p:cNvCxnSpPr/>
          <p:nvPr/>
        </p:nvCxnSpPr>
        <p:spPr>
          <a:xfrm>
            <a:off x="2642225" y="2816075"/>
            <a:ext cx="1396200" cy="0"/>
          </a:xfrm>
          <a:prstGeom prst="straightConnector1">
            <a:avLst/>
          </a:prstGeom>
          <a:noFill/>
          <a:ln w="38100" cap="flat" cmpd="sng">
            <a:solidFill>
              <a:srgbClr val="876E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0"/>
          <p:cNvCxnSpPr/>
          <p:nvPr/>
        </p:nvCxnSpPr>
        <p:spPr>
          <a:xfrm>
            <a:off x="8234225" y="2816075"/>
            <a:ext cx="1396200" cy="0"/>
          </a:xfrm>
          <a:prstGeom prst="straightConnector1">
            <a:avLst/>
          </a:prstGeom>
          <a:noFill/>
          <a:ln w="38100" cap="flat" cmpd="sng">
            <a:solidFill>
              <a:srgbClr val="876E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" name="Google Shape;92;p10"/>
          <p:cNvPicPr preferRelativeResize="0"/>
          <p:nvPr/>
        </p:nvPicPr>
        <p:blipFill rotWithShape="1">
          <a:blip r:embed="rId3">
            <a:alphaModFix/>
          </a:blip>
          <a:srcRect l="22008" t="5010" r="16907" b="3732"/>
          <a:stretch/>
        </p:blipFill>
        <p:spPr>
          <a:xfrm>
            <a:off x="6466465" y="3181925"/>
            <a:ext cx="851145" cy="1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4">
            <a:alphaModFix/>
          </a:blip>
          <a:srcRect b="65768"/>
          <a:stretch/>
        </p:blipFill>
        <p:spPr>
          <a:xfrm>
            <a:off x="7571093" y="3571175"/>
            <a:ext cx="2556000" cy="6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0"/>
          <p:cNvPicPr preferRelativeResize="0"/>
          <p:nvPr/>
        </p:nvPicPr>
        <p:blipFill rotWithShape="1">
          <a:blip r:embed="rId5">
            <a:alphaModFix/>
          </a:blip>
          <a:srcRect t="12685" b="12997"/>
          <a:stretch/>
        </p:blipFill>
        <p:spPr>
          <a:xfrm>
            <a:off x="10380575" y="3424075"/>
            <a:ext cx="966900" cy="102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0"/>
          <p:cNvPicPr preferRelativeResize="0"/>
          <p:nvPr/>
        </p:nvPicPr>
        <p:blipFill rotWithShape="1">
          <a:blip r:embed="rId6">
            <a:alphaModFix/>
          </a:blip>
          <a:srcRect l="9233" t="5934" r="8542" b="13440"/>
          <a:stretch/>
        </p:blipFill>
        <p:spPr>
          <a:xfrm>
            <a:off x="6326963" y="4894122"/>
            <a:ext cx="1130150" cy="110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0"/>
          <p:cNvPicPr preferRelativeResize="0"/>
          <p:nvPr/>
        </p:nvPicPr>
        <p:blipFill rotWithShape="1">
          <a:blip r:embed="rId7">
            <a:alphaModFix/>
          </a:blip>
          <a:srcRect l="-703" t="976" r="5646" b="4200"/>
          <a:stretch/>
        </p:blipFill>
        <p:spPr>
          <a:xfrm>
            <a:off x="7802031" y="4658316"/>
            <a:ext cx="3322378" cy="63020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" name="Google Shape;97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9963" y="3241338"/>
            <a:ext cx="3620726" cy="1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0975" y="5107910"/>
            <a:ext cx="3178699" cy="77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02031" y="5432415"/>
            <a:ext cx="2562968" cy="6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9" name="Google Shape;309;p2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2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2" name="Google Shape;312;p27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6;p28">
            <a:extLst>
              <a:ext uri="{FF2B5EF4-FFF2-40B4-BE49-F238E27FC236}">
                <a16:creationId xmlns:a16="http://schemas.microsoft.com/office/drawing/2014/main" id="{E74B3552-305F-4311-83E3-7A2316AA4D3F}"/>
              </a:ext>
            </a:extLst>
          </p:cNvPr>
          <p:cNvSpPr txBox="1"/>
          <p:nvPr/>
        </p:nvSpPr>
        <p:spPr>
          <a:xfrm>
            <a:off x="847403" y="2038500"/>
            <a:ext cx="250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상품 등록하기</a:t>
            </a:r>
            <a:endParaRPr lang="en-US" altLang="ko-KR" sz="1800" dirty="0">
              <a:solidFill>
                <a:srgbClr val="876E59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6EA6D-941A-4359-9032-6589B4D77D46}"/>
              </a:ext>
            </a:extLst>
          </p:cNvPr>
          <p:cNvSpPr/>
          <p:nvPr/>
        </p:nvSpPr>
        <p:spPr>
          <a:xfrm>
            <a:off x="794212" y="2678737"/>
            <a:ext cx="4736716" cy="129190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EA241-3079-46D3-AF24-E69ED3FD5917}"/>
              </a:ext>
            </a:extLst>
          </p:cNvPr>
          <p:cNvSpPr txBox="1"/>
          <p:nvPr/>
        </p:nvSpPr>
        <p:spPr>
          <a:xfrm>
            <a:off x="688490" y="2382184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AdminGoodsServiceImpl.java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F2AB0-9001-479A-895E-D87895D5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3" y="2711732"/>
            <a:ext cx="4589580" cy="11939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CECB65-6428-4BC5-996C-189487404CC0}"/>
              </a:ext>
            </a:extLst>
          </p:cNvPr>
          <p:cNvSpPr/>
          <p:nvPr/>
        </p:nvSpPr>
        <p:spPr>
          <a:xfrm>
            <a:off x="1798750" y="2949612"/>
            <a:ext cx="2312906" cy="15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87FE37-8516-42E6-ADC5-8EBFFBFE36C3}"/>
              </a:ext>
            </a:extLst>
          </p:cNvPr>
          <p:cNvSpPr txBox="1"/>
          <p:nvPr/>
        </p:nvSpPr>
        <p:spPr>
          <a:xfrm>
            <a:off x="5530928" y="2727336"/>
            <a:ext cx="1866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상품 정보를 테이블에 추가</a:t>
            </a:r>
            <a:endParaRPr lang="en-US" altLang="ko-KR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34D05C-E323-4FDE-952F-2785766EE5F5}"/>
              </a:ext>
            </a:extLst>
          </p:cNvPr>
          <p:cNvCxnSpPr>
            <a:cxnSpLocks/>
          </p:cNvCxnSpPr>
          <p:nvPr/>
        </p:nvCxnSpPr>
        <p:spPr>
          <a:xfrm flipH="1" flipV="1">
            <a:off x="4193901" y="3048382"/>
            <a:ext cx="1902099" cy="8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FFBDC8-2E95-4F69-859C-76E45E5C5F29}"/>
              </a:ext>
            </a:extLst>
          </p:cNvPr>
          <p:cNvSpPr/>
          <p:nvPr/>
        </p:nvSpPr>
        <p:spPr>
          <a:xfrm>
            <a:off x="1050796" y="3186662"/>
            <a:ext cx="2491473" cy="370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D95E94-E2D2-405D-9835-DADAAE928571}"/>
              </a:ext>
            </a:extLst>
          </p:cNvPr>
          <p:cNvSpPr/>
          <p:nvPr/>
        </p:nvSpPr>
        <p:spPr>
          <a:xfrm>
            <a:off x="1056613" y="3562514"/>
            <a:ext cx="2689059" cy="122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CC618-9666-466E-B036-1A760E52A6F7}"/>
              </a:ext>
            </a:extLst>
          </p:cNvPr>
          <p:cNvSpPr txBox="1"/>
          <p:nvPr/>
        </p:nvSpPr>
        <p:spPr>
          <a:xfrm>
            <a:off x="5481332" y="3336397"/>
            <a:ext cx="2359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각 이미지 정보에 상품 번호를 설정</a:t>
            </a:r>
            <a:endParaRPr lang="en-US" altLang="ko-KR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3CE52B8-B652-4303-93CF-E0FB24868896}"/>
              </a:ext>
            </a:extLst>
          </p:cNvPr>
          <p:cNvCxnSpPr>
            <a:cxnSpLocks/>
          </p:cNvCxnSpPr>
          <p:nvPr/>
        </p:nvCxnSpPr>
        <p:spPr>
          <a:xfrm flipH="1">
            <a:off x="3657728" y="3299155"/>
            <a:ext cx="25842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2764F6F-1A59-4366-BABF-E68D74018504}"/>
              </a:ext>
            </a:extLst>
          </p:cNvPr>
          <p:cNvSpPr txBox="1"/>
          <p:nvPr/>
        </p:nvSpPr>
        <p:spPr>
          <a:xfrm>
            <a:off x="4314116" y="3959372"/>
            <a:ext cx="2433623" cy="26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정보를 이미지 테이블에 추가</a:t>
            </a:r>
            <a:endParaRPr lang="en-US" altLang="ko-KR" sz="11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0FE64DA-1164-43B9-96CA-7E8AE51B3D3F}"/>
              </a:ext>
            </a:extLst>
          </p:cNvPr>
          <p:cNvCxnSpPr>
            <a:cxnSpLocks/>
          </p:cNvCxnSpPr>
          <p:nvPr/>
        </p:nvCxnSpPr>
        <p:spPr>
          <a:xfrm flipH="1">
            <a:off x="3822359" y="3651657"/>
            <a:ext cx="18663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DEAE90A-F7EA-4B19-8CB1-DA65937F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2" y="4380951"/>
            <a:ext cx="5355789" cy="1957483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34659B2-6556-49A2-972E-5DBA0D18C164}"/>
              </a:ext>
            </a:extLst>
          </p:cNvPr>
          <p:cNvCxnSpPr>
            <a:cxnSpLocks/>
          </p:cNvCxnSpPr>
          <p:nvPr/>
        </p:nvCxnSpPr>
        <p:spPr>
          <a:xfrm>
            <a:off x="5688684" y="3651657"/>
            <a:ext cx="0" cy="2540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7D07E1-F01E-4AE5-A2A8-B22353B0C3D4}"/>
              </a:ext>
            </a:extLst>
          </p:cNvPr>
          <p:cNvCxnSpPr>
            <a:cxnSpLocks/>
          </p:cNvCxnSpPr>
          <p:nvPr/>
        </p:nvCxnSpPr>
        <p:spPr>
          <a:xfrm>
            <a:off x="6241973" y="3299155"/>
            <a:ext cx="0" cy="72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DCB331E-AFCC-4339-8EE0-DBEB5A9DD0FF}"/>
              </a:ext>
            </a:extLst>
          </p:cNvPr>
          <p:cNvCxnSpPr>
            <a:cxnSpLocks/>
          </p:cNvCxnSpPr>
          <p:nvPr/>
        </p:nvCxnSpPr>
        <p:spPr>
          <a:xfrm>
            <a:off x="6096000" y="2943104"/>
            <a:ext cx="0" cy="1142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23F0A9-B9AE-45C0-B2A6-3A70E5C2934B}"/>
              </a:ext>
            </a:extLst>
          </p:cNvPr>
          <p:cNvSpPr/>
          <p:nvPr/>
        </p:nvSpPr>
        <p:spPr>
          <a:xfrm>
            <a:off x="801959" y="4378937"/>
            <a:ext cx="5440014" cy="195748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6F45E8A-85D9-447F-8880-0F0120BAF562}"/>
              </a:ext>
            </a:extLst>
          </p:cNvPr>
          <p:cNvSpPr/>
          <p:nvPr/>
        </p:nvSpPr>
        <p:spPr>
          <a:xfrm>
            <a:off x="1056613" y="4678741"/>
            <a:ext cx="4474315" cy="156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219306-DB87-4196-9BE3-61D338E161FE}"/>
              </a:ext>
            </a:extLst>
          </p:cNvPr>
          <p:cNvSpPr/>
          <p:nvPr/>
        </p:nvSpPr>
        <p:spPr>
          <a:xfrm>
            <a:off x="1305111" y="5844395"/>
            <a:ext cx="4844890" cy="156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FEF338-2FFD-438C-9172-D7B936F5D9BB}"/>
              </a:ext>
            </a:extLst>
          </p:cNvPr>
          <p:cNvSpPr txBox="1"/>
          <p:nvPr/>
        </p:nvSpPr>
        <p:spPr>
          <a:xfrm>
            <a:off x="688490" y="4123462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AdminGoodsDAOImpl.java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1F79316-3C6B-4792-9376-51EE3BEB4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354" y="4117131"/>
            <a:ext cx="3588799" cy="215687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8A8B35-4444-422C-A734-BD7D615ACDCA}"/>
              </a:ext>
            </a:extLst>
          </p:cNvPr>
          <p:cNvSpPr/>
          <p:nvPr/>
        </p:nvSpPr>
        <p:spPr>
          <a:xfrm>
            <a:off x="8016382" y="4079782"/>
            <a:ext cx="3719822" cy="225663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2B7891-6222-43E4-BE1A-36B3B06ACF11}"/>
              </a:ext>
            </a:extLst>
          </p:cNvPr>
          <p:cNvSpPr txBox="1"/>
          <p:nvPr/>
        </p:nvSpPr>
        <p:spPr>
          <a:xfrm>
            <a:off x="7923777" y="3783992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Admin_goods.xml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C1C2917-C4DC-4355-B399-18D42C756970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150001" y="5922830"/>
            <a:ext cx="1773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089121A-B1AF-4236-8F40-C9D116A4CD46}"/>
              </a:ext>
            </a:extLst>
          </p:cNvPr>
          <p:cNvCxnSpPr>
            <a:cxnSpLocks/>
          </p:cNvCxnSpPr>
          <p:nvPr/>
        </p:nvCxnSpPr>
        <p:spPr>
          <a:xfrm flipV="1">
            <a:off x="5645683" y="3671888"/>
            <a:ext cx="2278094" cy="1147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5B969A99-146A-4A01-8EE9-A1151837A9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847" b="95616"/>
          <a:stretch/>
        </p:blipFill>
        <p:spPr>
          <a:xfrm>
            <a:off x="8016382" y="3512496"/>
            <a:ext cx="3918397" cy="159392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60F73479-DA6B-4C41-B1C2-271587CD4644}"/>
              </a:ext>
            </a:extLst>
          </p:cNvPr>
          <p:cNvSpPr/>
          <p:nvPr/>
        </p:nvSpPr>
        <p:spPr>
          <a:xfrm>
            <a:off x="8016382" y="3504054"/>
            <a:ext cx="3846104" cy="17496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87D94E-3B11-4959-8388-C080829E30B5}"/>
              </a:ext>
            </a:extLst>
          </p:cNvPr>
          <p:cNvCxnSpPr>
            <a:cxnSpLocks/>
          </p:cNvCxnSpPr>
          <p:nvPr/>
        </p:nvCxnSpPr>
        <p:spPr>
          <a:xfrm flipV="1">
            <a:off x="9908422" y="1000825"/>
            <a:ext cx="0" cy="2394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33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9" name="Google Shape;309;p2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2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2" name="Google Shape;312;p27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6;p28">
            <a:extLst>
              <a:ext uri="{FF2B5EF4-FFF2-40B4-BE49-F238E27FC236}">
                <a16:creationId xmlns:a16="http://schemas.microsoft.com/office/drawing/2014/main" id="{E74B3552-305F-4311-83E3-7A2316AA4D3F}"/>
              </a:ext>
            </a:extLst>
          </p:cNvPr>
          <p:cNvSpPr txBox="1"/>
          <p:nvPr/>
        </p:nvSpPr>
        <p:spPr>
          <a:xfrm>
            <a:off x="847403" y="2038500"/>
            <a:ext cx="250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상품 수정하기</a:t>
            </a:r>
            <a:endParaRPr lang="en-US" altLang="ko-KR" sz="1800" dirty="0">
              <a:solidFill>
                <a:srgbClr val="876E5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8910B7-E664-4EAE-8729-D1718645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93" y="3017795"/>
            <a:ext cx="2211112" cy="1267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4384A7-FC2E-4FD0-A813-AED2ABD7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43" y="2676272"/>
            <a:ext cx="2501211" cy="273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FA4ADF-6D66-4060-A53C-8171AF83C3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373"/>
          <a:stretch/>
        </p:blipFill>
        <p:spPr>
          <a:xfrm>
            <a:off x="3414265" y="3012990"/>
            <a:ext cx="248978" cy="8725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B3DFE7-35ED-4AB8-8E46-3821B5E03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088" y="4160010"/>
            <a:ext cx="257331" cy="108871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C036BB-2263-4547-9A56-8F87EB41A122}"/>
              </a:ext>
            </a:extLst>
          </p:cNvPr>
          <p:cNvSpPr/>
          <p:nvPr/>
        </p:nvSpPr>
        <p:spPr>
          <a:xfrm>
            <a:off x="1029305" y="2676273"/>
            <a:ext cx="2685963" cy="16733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9AC8319-F0B9-41C2-8339-A79E76565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8077" y="1837450"/>
            <a:ext cx="4304900" cy="252248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0E3F1E-E0CD-4832-9387-E1950DD192C7}"/>
              </a:ext>
            </a:extLst>
          </p:cNvPr>
          <p:cNvSpPr/>
          <p:nvPr/>
        </p:nvSpPr>
        <p:spPr>
          <a:xfrm>
            <a:off x="3793874" y="1837449"/>
            <a:ext cx="4304900" cy="25224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587E91-A103-4B0A-8B85-5E327E6C1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301" y="1841385"/>
            <a:ext cx="3679601" cy="12972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D09E58-AA82-418B-B73D-27CA89A46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1505" y="3159031"/>
            <a:ext cx="3153767" cy="32747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80CCDF9-FEF8-4C9D-A133-2B0C127F0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977" y="4638153"/>
            <a:ext cx="3374609" cy="183106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365C6B-1B42-4475-95BC-D0D6AF891457}"/>
              </a:ext>
            </a:extLst>
          </p:cNvPr>
          <p:cNvSpPr/>
          <p:nvPr/>
        </p:nvSpPr>
        <p:spPr>
          <a:xfrm>
            <a:off x="8180098" y="1839305"/>
            <a:ext cx="3693804" cy="461277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18EDA37-5B32-4773-821B-4E48683923F3}"/>
              </a:ext>
            </a:extLst>
          </p:cNvPr>
          <p:cNvSpPr/>
          <p:nvPr/>
        </p:nvSpPr>
        <p:spPr>
          <a:xfrm>
            <a:off x="351385" y="4638153"/>
            <a:ext cx="3353201" cy="183106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80F149-DA20-4BC5-B9F6-8C2F76B74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4139" y="5443987"/>
            <a:ext cx="4090396" cy="992345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2D714F3-AF5F-48E7-ADD5-4756B57873C8}"/>
              </a:ext>
            </a:extLst>
          </p:cNvPr>
          <p:cNvSpPr/>
          <p:nvPr/>
        </p:nvSpPr>
        <p:spPr>
          <a:xfrm>
            <a:off x="3871837" y="5443987"/>
            <a:ext cx="4226937" cy="102529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6850C82-942B-4A84-BF88-6899F84EB23F}"/>
              </a:ext>
            </a:extLst>
          </p:cNvPr>
          <p:cNvSpPr/>
          <p:nvPr/>
        </p:nvSpPr>
        <p:spPr>
          <a:xfrm>
            <a:off x="3976186" y="2520219"/>
            <a:ext cx="2523467" cy="49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79B655A-9862-46D0-9933-E0200963E03E}"/>
              </a:ext>
            </a:extLst>
          </p:cNvPr>
          <p:cNvSpPr/>
          <p:nvPr/>
        </p:nvSpPr>
        <p:spPr>
          <a:xfrm>
            <a:off x="4796524" y="3287201"/>
            <a:ext cx="2811452" cy="320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7B456B3-0F98-4A04-87D9-1E71BDE0C41B}"/>
              </a:ext>
            </a:extLst>
          </p:cNvPr>
          <p:cNvSpPr/>
          <p:nvPr/>
        </p:nvSpPr>
        <p:spPr>
          <a:xfrm>
            <a:off x="3944329" y="4019016"/>
            <a:ext cx="2297644" cy="320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796387-B6B7-46D3-AC19-31D9C60F019A}"/>
              </a:ext>
            </a:extLst>
          </p:cNvPr>
          <p:cNvSpPr txBox="1"/>
          <p:nvPr/>
        </p:nvSpPr>
        <p:spPr>
          <a:xfrm>
            <a:off x="6499653" y="1504791"/>
            <a:ext cx="2044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Form</a:t>
            </a:r>
            <a:r>
              <a:rPr lang="ko-KR" altLang="en-US" sz="1100" dirty="0"/>
              <a:t>에서 상품 정보를 불러옴</a:t>
            </a:r>
            <a:endParaRPr lang="en-US" altLang="ko-KR" sz="11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5A3721-8966-491D-8D96-835A530A76BC}"/>
              </a:ext>
            </a:extLst>
          </p:cNvPr>
          <p:cNvSpPr txBox="1"/>
          <p:nvPr/>
        </p:nvSpPr>
        <p:spPr>
          <a:xfrm>
            <a:off x="6308074" y="4565637"/>
            <a:ext cx="2044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상품 정보를 수정창에서 </a:t>
            </a:r>
            <a:r>
              <a:rPr lang="en-US" altLang="ko-KR" sz="1100" dirty="0"/>
              <a:t>Ajax</a:t>
            </a:r>
            <a:r>
              <a:rPr lang="ko-KR" altLang="en-US" sz="1100" dirty="0"/>
              <a:t>로 수정할 상품 정보를 전달 받음</a:t>
            </a:r>
            <a:endParaRPr lang="en-US" altLang="ko-KR" sz="11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A1DD8E-3CA1-47CC-B1D4-A23DEE4A614F}"/>
              </a:ext>
            </a:extLst>
          </p:cNvPr>
          <p:cNvSpPr txBox="1"/>
          <p:nvPr/>
        </p:nvSpPr>
        <p:spPr>
          <a:xfrm>
            <a:off x="3871837" y="4655735"/>
            <a:ext cx="20781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상품 정보를</a:t>
            </a:r>
            <a:r>
              <a:rPr lang="en-US" altLang="ko-KR" sz="1100" dirty="0"/>
              <a:t> Map</a:t>
            </a:r>
            <a:r>
              <a:rPr lang="ko-KR" altLang="en-US" sz="1100" dirty="0"/>
              <a:t>에 </a:t>
            </a:r>
            <a:r>
              <a:rPr lang="en-US" altLang="ko-KR" sz="1100" dirty="0"/>
              <a:t>key/value </a:t>
            </a:r>
            <a:r>
              <a:rPr lang="ko-KR" altLang="en-US" sz="1100" dirty="0"/>
              <a:t>값으로 저장한 뒤 상품 정보를 수정한다</a:t>
            </a:r>
            <a:r>
              <a:rPr lang="en-US" altLang="ko-KR" sz="1100" dirty="0"/>
              <a:t>.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5DE8CCB-2DA0-4093-AC1D-19A6889D0E55}"/>
              </a:ext>
            </a:extLst>
          </p:cNvPr>
          <p:cNvCxnSpPr>
            <a:cxnSpLocks/>
          </p:cNvCxnSpPr>
          <p:nvPr/>
        </p:nvCxnSpPr>
        <p:spPr>
          <a:xfrm flipV="1">
            <a:off x="5126201" y="4341341"/>
            <a:ext cx="0" cy="355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C41CB02-2B55-4E41-9F7A-B8F7DB886747}"/>
              </a:ext>
            </a:extLst>
          </p:cNvPr>
          <p:cNvCxnSpPr>
            <a:cxnSpLocks/>
          </p:cNvCxnSpPr>
          <p:nvPr/>
        </p:nvCxnSpPr>
        <p:spPr>
          <a:xfrm flipH="1" flipV="1">
            <a:off x="7242612" y="3651576"/>
            <a:ext cx="4797" cy="929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14182CB-8EAA-4D69-9521-323C772777C0}"/>
              </a:ext>
            </a:extLst>
          </p:cNvPr>
          <p:cNvCxnSpPr>
            <a:cxnSpLocks/>
          </p:cNvCxnSpPr>
          <p:nvPr/>
        </p:nvCxnSpPr>
        <p:spPr>
          <a:xfrm>
            <a:off x="7625126" y="1710416"/>
            <a:ext cx="0" cy="9658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0084E99-45C8-44E5-B4B4-1953A31360E2}"/>
              </a:ext>
            </a:extLst>
          </p:cNvPr>
          <p:cNvCxnSpPr>
            <a:cxnSpLocks/>
          </p:cNvCxnSpPr>
          <p:nvPr/>
        </p:nvCxnSpPr>
        <p:spPr>
          <a:xfrm flipH="1">
            <a:off x="6592650" y="2674474"/>
            <a:ext cx="1040385" cy="1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5DD1969-8ED0-49DC-915C-896101EE6B37}"/>
              </a:ext>
            </a:extLst>
          </p:cNvPr>
          <p:cNvSpPr txBox="1"/>
          <p:nvPr/>
        </p:nvSpPr>
        <p:spPr>
          <a:xfrm>
            <a:off x="270061" y="4365347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AdminGoodsServiceImpl.java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364A945-3461-41D9-AA2B-1BEEF9181909}"/>
              </a:ext>
            </a:extLst>
          </p:cNvPr>
          <p:cNvSpPr txBox="1"/>
          <p:nvPr/>
        </p:nvSpPr>
        <p:spPr>
          <a:xfrm>
            <a:off x="3698347" y="1575856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AdminGoodsControllerImpl.java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2B36FC-042F-4C9A-AC2E-5F1FC454CE05}"/>
              </a:ext>
            </a:extLst>
          </p:cNvPr>
          <p:cNvSpPr txBox="1"/>
          <p:nvPr/>
        </p:nvSpPr>
        <p:spPr>
          <a:xfrm>
            <a:off x="3785910" y="5175052"/>
            <a:ext cx="290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AdminGoodsDAOImpl.java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EA357D-C9C2-4610-872B-7B81FB37A081}"/>
              </a:ext>
            </a:extLst>
          </p:cNvPr>
          <p:cNvSpPr txBox="1"/>
          <p:nvPr/>
        </p:nvSpPr>
        <p:spPr>
          <a:xfrm>
            <a:off x="10343047" y="1530488"/>
            <a:ext cx="162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Admin_goods.xml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8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7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09" name="Google Shape;309;p2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2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2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2" name="Google Shape;312;p27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구현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47393" y="2038488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6;p28">
            <a:extLst>
              <a:ext uri="{FF2B5EF4-FFF2-40B4-BE49-F238E27FC236}">
                <a16:creationId xmlns:a16="http://schemas.microsoft.com/office/drawing/2014/main" id="{E74B3552-305F-4311-83E3-7A2316AA4D3F}"/>
              </a:ext>
            </a:extLst>
          </p:cNvPr>
          <p:cNvSpPr txBox="1"/>
          <p:nvPr/>
        </p:nvSpPr>
        <p:spPr>
          <a:xfrm>
            <a:off x="847403" y="2038500"/>
            <a:ext cx="250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상품 이미지 수정하기</a:t>
            </a:r>
            <a:endParaRPr lang="en-US" altLang="ko-KR" sz="1800" dirty="0">
              <a:solidFill>
                <a:srgbClr val="876E5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C97FD-5809-4F92-B9B9-EE89022CB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55" y="2400596"/>
            <a:ext cx="2302260" cy="197269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7BCFAD5-F879-4215-A14D-70D1EA08BA12}"/>
              </a:ext>
            </a:extLst>
          </p:cNvPr>
          <p:cNvSpPr/>
          <p:nvPr/>
        </p:nvSpPr>
        <p:spPr>
          <a:xfrm>
            <a:off x="2182356" y="2400596"/>
            <a:ext cx="2318736" cy="197269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6BFD72-4B05-4ACA-9DAA-DAC144C0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93" y="4675906"/>
            <a:ext cx="3647239" cy="18077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3DD05B-D2E0-45DB-B875-FA0A98497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952" y="1292785"/>
            <a:ext cx="3891091" cy="3525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E537B2-63F4-453F-8E5A-95FF4DF75C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26"/>
          <a:stretch/>
        </p:blipFill>
        <p:spPr>
          <a:xfrm>
            <a:off x="5044913" y="4768664"/>
            <a:ext cx="3832844" cy="170627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E6A96D-760C-4AC4-9139-1F6DCBB61895}"/>
              </a:ext>
            </a:extLst>
          </p:cNvPr>
          <p:cNvSpPr/>
          <p:nvPr/>
        </p:nvSpPr>
        <p:spPr>
          <a:xfrm>
            <a:off x="816901" y="4654700"/>
            <a:ext cx="3677731" cy="18289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9F9998-4F5C-48E5-B755-0318C84979EA}"/>
              </a:ext>
            </a:extLst>
          </p:cNvPr>
          <p:cNvSpPr/>
          <p:nvPr/>
        </p:nvSpPr>
        <p:spPr>
          <a:xfrm>
            <a:off x="4945476" y="1272188"/>
            <a:ext cx="3981116" cy="520275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49B0C0-AF5B-4F89-A73F-6E408955318D}"/>
              </a:ext>
            </a:extLst>
          </p:cNvPr>
          <p:cNvSpPr txBox="1"/>
          <p:nvPr/>
        </p:nvSpPr>
        <p:spPr>
          <a:xfrm>
            <a:off x="737729" y="4394495"/>
            <a:ext cx="162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Admin_goods.xml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DA6AC3-33D0-4BDD-B987-2172C1AE4AE5}"/>
              </a:ext>
            </a:extLst>
          </p:cNvPr>
          <p:cNvSpPr txBox="1"/>
          <p:nvPr/>
        </p:nvSpPr>
        <p:spPr>
          <a:xfrm>
            <a:off x="4849556" y="985007"/>
            <a:ext cx="2482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AdminGoodsController.java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E2E453-3A1F-498B-BADA-03D93CFD605B}"/>
              </a:ext>
            </a:extLst>
          </p:cNvPr>
          <p:cNvSpPr/>
          <p:nvPr/>
        </p:nvSpPr>
        <p:spPr>
          <a:xfrm>
            <a:off x="5140181" y="2359406"/>
            <a:ext cx="2523467" cy="573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020111-61FA-4FB0-A8BC-94C833B0AF8F}"/>
              </a:ext>
            </a:extLst>
          </p:cNvPr>
          <p:cNvSpPr/>
          <p:nvPr/>
        </p:nvSpPr>
        <p:spPr>
          <a:xfrm>
            <a:off x="5325534" y="3830594"/>
            <a:ext cx="1948478" cy="111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A7FC726-3877-499A-B65B-DD300DA2F91E}"/>
              </a:ext>
            </a:extLst>
          </p:cNvPr>
          <p:cNvSpPr/>
          <p:nvPr/>
        </p:nvSpPr>
        <p:spPr>
          <a:xfrm>
            <a:off x="5682541" y="4143633"/>
            <a:ext cx="3041329" cy="237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7EF5BDD-B1F1-4221-A1AC-C1F4C449F304}"/>
              </a:ext>
            </a:extLst>
          </p:cNvPr>
          <p:cNvSpPr/>
          <p:nvPr/>
        </p:nvSpPr>
        <p:spPr>
          <a:xfrm>
            <a:off x="5530928" y="4782024"/>
            <a:ext cx="3322115" cy="679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113594C-C7BD-4748-BCE7-C7B91F0C9665}"/>
              </a:ext>
            </a:extLst>
          </p:cNvPr>
          <p:cNvCxnSpPr>
            <a:cxnSpLocks/>
          </p:cNvCxnSpPr>
          <p:nvPr/>
        </p:nvCxnSpPr>
        <p:spPr>
          <a:xfrm flipH="1">
            <a:off x="7759569" y="2647237"/>
            <a:ext cx="14409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7DBFA30-109B-48A9-A93E-296241245755}"/>
              </a:ext>
            </a:extLst>
          </p:cNvPr>
          <p:cNvSpPr txBox="1"/>
          <p:nvPr/>
        </p:nvSpPr>
        <p:spPr>
          <a:xfrm>
            <a:off x="9200533" y="2515233"/>
            <a:ext cx="2752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수정 이미지 파일 전송 </a:t>
            </a:r>
            <a:r>
              <a:rPr lang="ko-KR" altLang="en-US" sz="1100"/>
              <a:t>시 함께 전송된 상품 번호와 이미지 번호를 가져옴</a:t>
            </a:r>
            <a:endParaRPr lang="en-US" altLang="ko-KR" sz="11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72B48E-784F-4668-8072-37BC5B8B6341}"/>
              </a:ext>
            </a:extLst>
          </p:cNvPr>
          <p:cNvSpPr txBox="1"/>
          <p:nvPr/>
        </p:nvSpPr>
        <p:spPr>
          <a:xfrm>
            <a:off x="9230373" y="3460451"/>
            <a:ext cx="2752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첨부된 이미지 파일 정보를 가져옴</a:t>
            </a:r>
            <a:endParaRPr lang="en-US" altLang="ko-KR" sz="11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E3E2B4-F1FA-4237-970A-834AC7783B27}"/>
              </a:ext>
            </a:extLst>
          </p:cNvPr>
          <p:cNvCxnSpPr>
            <a:cxnSpLocks/>
          </p:cNvCxnSpPr>
          <p:nvPr/>
        </p:nvCxnSpPr>
        <p:spPr>
          <a:xfrm flipH="1">
            <a:off x="6911546" y="3599494"/>
            <a:ext cx="2318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9A9A14D-100E-47C3-BD5E-0BB1A17CAE01}"/>
              </a:ext>
            </a:extLst>
          </p:cNvPr>
          <p:cNvCxnSpPr>
            <a:cxnSpLocks/>
          </p:cNvCxnSpPr>
          <p:nvPr/>
        </p:nvCxnSpPr>
        <p:spPr>
          <a:xfrm>
            <a:off x="6911546" y="3608173"/>
            <a:ext cx="0" cy="217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F34A1A-D12A-4653-84E5-C393DD8A8945}"/>
              </a:ext>
            </a:extLst>
          </p:cNvPr>
          <p:cNvCxnSpPr>
            <a:cxnSpLocks/>
          </p:cNvCxnSpPr>
          <p:nvPr/>
        </p:nvCxnSpPr>
        <p:spPr>
          <a:xfrm flipH="1">
            <a:off x="8723870" y="4265973"/>
            <a:ext cx="5065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594BCA7-D26A-472E-9F7F-434014210C3E}"/>
              </a:ext>
            </a:extLst>
          </p:cNvPr>
          <p:cNvSpPr txBox="1"/>
          <p:nvPr/>
        </p:nvSpPr>
        <p:spPr>
          <a:xfrm>
            <a:off x="9230373" y="4122063"/>
            <a:ext cx="2752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파일 정보에 상품 번호와 이미지 번호를 설정함</a:t>
            </a:r>
            <a:endParaRPr lang="en-US" altLang="ko-KR" sz="11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C87CA4F-20D9-409B-835E-9D61D369D642}"/>
              </a:ext>
            </a:extLst>
          </p:cNvPr>
          <p:cNvSpPr txBox="1"/>
          <p:nvPr/>
        </p:nvSpPr>
        <p:spPr>
          <a:xfrm>
            <a:off x="9246850" y="4821942"/>
            <a:ext cx="2752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임시 파일 정보를 수정한 뒤 새로 첨부한 이미지 파일을 업로드 함</a:t>
            </a:r>
            <a:endParaRPr lang="en-US" altLang="ko-KR" sz="11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A649163-1189-4E8A-AD06-82A55C69D5F5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8853043" y="5121855"/>
            <a:ext cx="3938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494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38" name="Google Shape;338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9" name="Google Shape;339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1" name="Google Shape;341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847405" y="2038500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rgbClr val="876E59"/>
                </a:solidFill>
              </a:rPr>
              <a:t>상품 상세페이지 </a:t>
            </a: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3FF73-120E-4A49-98DF-8746FEC6C629}"/>
              </a:ext>
            </a:extLst>
          </p:cNvPr>
          <p:cNvSpPr txBox="1"/>
          <p:nvPr/>
        </p:nvSpPr>
        <p:spPr>
          <a:xfrm>
            <a:off x="182567" y="4834163"/>
            <a:ext cx="5348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goods.xml </a:t>
            </a:r>
            <a:r>
              <a:rPr lang="en-US" altLang="ko-KR" sz="800" dirty="0"/>
              <a:t>: </a:t>
            </a:r>
            <a:r>
              <a:rPr lang="ko-KR" altLang="en-US" sz="800" dirty="0"/>
              <a:t>상품 상세 페이지에 표시한 상품 정보와 </a:t>
            </a:r>
            <a:r>
              <a:rPr lang="ko-KR" altLang="en-US" sz="800" dirty="0" err="1"/>
              <a:t>상품메인</a:t>
            </a:r>
            <a:r>
              <a:rPr lang="ko-KR" altLang="en-US" sz="800" dirty="0"/>
              <a:t> 이미지 및 상세 이미지 정보를 조회하는 </a:t>
            </a:r>
            <a:r>
              <a:rPr lang="en-US" altLang="ko-KR" sz="800" dirty="0"/>
              <a:t>SQL</a:t>
            </a:r>
            <a:r>
              <a:rPr lang="ko-KR" altLang="en-US" sz="800" dirty="0"/>
              <a:t>문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8A56F-98EF-402F-BF20-0516D155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1" y="5049607"/>
            <a:ext cx="4102724" cy="1338183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1ACB10-AD9C-4619-9FA9-98FB5A5EE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55" y="2375441"/>
            <a:ext cx="3244105" cy="2327116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DEEAC7-DE75-4E06-96F4-F5B22CD56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928" y="1594639"/>
            <a:ext cx="4607952" cy="1109670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230A97-C726-4509-A0B2-07B499DE636D}"/>
              </a:ext>
            </a:extLst>
          </p:cNvPr>
          <p:cNvSpPr txBox="1"/>
          <p:nvPr/>
        </p:nvSpPr>
        <p:spPr>
          <a:xfrm>
            <a:off x="5448378" y="1316054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GoodsControllerImpl</a:t>
            </a:r>
            <a:r>
              <a:rPr lang="en-US" altLang="ko-KR" sz="1000" dirty="0">
                <a:solidFill>
                  <a:srgbClr val="FF0000"/>
                </a:solidFill>
              </a:rPr>
              <a:t>.java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02BC74-7393-4539-BA22-7B483DCBD084}"/>
              </a:ext>
            </a:extLst>
          </p:cNvPr>
          <p:cNvSpPr/>
          <p:nvPr/>
        </p:nvSpPr>
        <p:spPr>
          <a:xfrm>
            <a:off x="6879406" y="1696871"/>
            <a:ext cx="1857195" cy="1139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9628A7-0B8F-43B6-B259-C9177D82D0B8}"/>
              </a:ext>
            </a:extLst>
          </p:cNvPr>
          <p:cNvSpPr/>
          <p:nvPr/>
        </p:nvSpPr>
        <p:spPr>
          <a:xfrm>
            <a:off x="5709508" y="2053859"/>
            <a:ext cx="2098495" cy="9682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C10081-05B8-4F6C-B7B8-08F636746F20}"/>
              </a:ext>
            </a:extLst>
          </p:cNvPr>
          <p:cNvSpPr/>
          <p:nvPr/>
        </p:nvSpPr>
        <p:spPr>
          <a:xfrm>
            <a:off x="5709507" y="2324038"/>
            <a:ext cx="2098495" cy="968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8F9CCD4-3656-4976-A9D4-5E758FFDE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928" y="3056985"/>
            <a:ext cx="3716982" cy="844532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29090C-A4A9-4DF1-B228-F06E4E01629C}"/>
              </a:ext>
            </a:extLst>
          </p:cNvPr>
          <p:cNvSpPr txBox="1"/>
          <p:nvPr/>
        </p:nvSpPr>
        <p:spPr>
          <a:xfrm>
            <a:off x="5448378" y="2770112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GoodsServiceImpl.java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43F9370-8E1D-4EE5-93AE-025AB68B2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928" y="4254148"/>
            <a:ext cx="4502507" cy="975398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61CDE4-A785-4EB4-A693-2DD6ACDF2187}"/>
              </a:ext>
            </a:extLst>
          </p:cNvPr>
          <p:cNvSpPr txBox="1"/>
          <p:nvPr/>
        </p:nvSpPr>
        <p:spPr>
          <a:xfrm>
            <a:off x="5448378" y="3999978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GoodsDAOImpl.java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BADFBD-C2C4-4CF0-BD7E-77031EED3BC6}"/>
              </a:ext>
            </a:extLst>
          </p:cNvPr>
          <p:cNvSpPr txBox="1"/>
          <p:nvPr/>
        </p:nvSpPr>
        <p:spPr>
          <a:xfrm>
            <a:off x="5142203" y="5426706"/>
            <a:ext cx="64517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solidFill>
                  <a:schemeClr val="tx1"/>
                </a:solidFill>
              </a:rPr>
              <a:t>Goods_id</a:t>
            </a:r>
            <a:r>
              <a:rPr lang="ko-KR" altLang="en-US" sz="1500" dirty="0">
                <a:solidFill>
                  <a:schemeClr val="tx1"/>
                </a:solidFill>
              </a:rPr>
              <a:t>를 받아와 </a:t>
            </a:r>
            <a:r>
              <a:rPr lang="en-US" altLang="ko-KR" sz="1500" dirty="0">
                <a:solidFill>
                  <a:schemeClr val="tx1"/>
                </a:solidFill>
              </a:rPr>
              <a:t>Service</a:t>
            </a:r>
            <a:r>
              <a:rPr lang="ko-KR" altLang="en-US" sz="1500" dirty="0">
                <a:solidFill>
                  <a:schemeClr val="tx1"/>
                </a:solidFill>
              </a:rPr>
              <a:t>를 이용해 각각 필요한 </a:t>
            </a:r>
            <a:r>
              <a:rPr lang="en-US" altLang="ko-KR" sz="1500" dirty="0">
                <a:solidFill>
                  <a:schemeClr val="tx1"/>
                </a:solidFill>
              </a:rPr>
              <a:t>DB</a:t>
            </a:r>
            <a:r>
              <a:rPr lang="ko-KR" altLang="en-US" sz="1500" dirty="0">
                <a:solidFill>
                  <a:schemeClr val="tx1"/>
                </a:solidFill>
              </a:rPr>
              <a:t>를 </a:t>
            </a:r>
            <a:r>
              <a:rPr lang="en-US" altLang="ko-KR" sz="1500" dirty="0">
                <a:solidFill>
                  <a:schemeClr val="tx1"/>
                </a:solidFill>
              </a:rPr>
              <a:t>DAO</a:t>
            </a:r>
            <a:r>
              <a:rPr lang="ko-KR" altLang="en-US" sz="1500" dirty="0">
                <a:solidFill>
                  <a:schemeClr val="tx1"/>
                </a:solidFill>
              </a:rPr>
              <a:t>를 통해 상품 정보와 </a:t>
            </a:r>
            <a:r>
              <a:rPr lang="ko-KR" altLang="en-US" sz="1500" dirty="0" err="1">
                <a:solidFill>
                  <a:schemeClr val="tx1"/>
                </a:solidFill>
              </a:rPr>
              <a:t>상품이미지들을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Map</a:t>
            </a:r>
            <a:r>
              <a:rPr lang="ko-KR" altLang="en-US" sz="1500" dirty="0">
                <a:solidFill>
                  <a:schemeClr val="tx1"/>
                </a:solidFill>
              </a:rPr>
              <a:t>에 저장하여 </a:t>
            </a:r>
            <a:r>
              <a:rPr lang="en-US" altLang="ko-KR" sz="1600" dirty="0">
                <a:solidFill>
                  <a:schemeClr val="tx1"/>
                </a:solidFill>
              </a:rPr>
              <a:t>goodsDetail.do</a:t>
            </a:r>
            <a:r>
              <a:rPr lang="ko-KR" altLang="en-US" sz="1500" dirty="0">
                <a:solidFill>
                  <a:schemeClr val="tx1"/>
                </a:solidFill>
              </a:rPr>
              <a:t>에 전달하여 상품 상세페이지를 보여줌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D40586-5F24-404B-BD10-37547C3F1B8E}"/>
              </a:ext>
            </a:extLst>
          </p:cNvPr>
          <p:cNvSpPr txBox="1"/>
          <p:nvPr/>
        </p:nvSpPr>
        <p:spPr>
          <a:xfrm>
            <a:off x="2999902" y="2558221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goodsDetail.do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4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9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38" name="Google Shape;338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9" name="Google Shape;339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1" name="Google Shape;341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847405" y="2038500"/>
            <a:ext cx="338592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r>
              <a:rPr lang="ko-KR" altLang="en-US" sz="1800" dirty="0" err="1">
                <a:solidFill>
                  <a:srgbClr val="876E59"/>
                </a:solidFill>
              </a:rPr>
              <a:t>퀵</a:t>
            </a:r>
            <a:r>
              <a:rPr lang="ko-KR" altLang="en-US" sz="1800" dirty="0">
                <a:solidFill>
                  <a:srgbClr val="876E59"/>
                </a:solidFill>
              </a:rPr>
              <a:t> 메뉴 최근 본 상품 표시</a:t>
            </a:r>
            <a:r>
              <a:rPr lang="ko-KR" sz="1800" dirty="0">
                <a:solidFill>
                  <a:srgbClr val="876E59"/>
                </a:solidFill>
              </a:rPr>
              <a:t> 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30C158-4E76-4284-86B6-D788A689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52" y="2516439"/>
            <a:ext cx="990600" cy="2800350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740DDC-CA78-436A-B826-C7BBE8BA4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47" y="2524888"/>
            <a:ext cx="4069126" cy="2142719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230A97-C726-4509-A0B2-07B499DE636D}"/>
              </a:ext>
            </a:extLst>
          </p:cNvPr>
          <p:cNvSpPr txBox="1"/>
          <p:nvPr/>
        </p:nvSpPr>
        <p:spPr>
          <a:xfrm>
            <a:off x="4099900" y="3559494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GoodsControllerImpl.java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02BC74-7393-4539-BA22-7B483DCBD084}"/>
              </a:ext>
            </a:extLst>
          </p:cNvPr>
          <p:cNvSpPr/>
          <p:nvPr/>
        </p:nvSpPr>
        <p:spPr>
          <a:xfrm>
            <a:off x="2350215" y="2750054"/>
            <a:ext cx="2738252" cy="10321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0D0982-D1E9-4BB5-83AB-4949795A5D7B}"/>
              </a:ext>
            </a:extLst>
          </p:cNvPr>
          <p:cNvSpPr/>
          <p:nvPr/>
        </p:nvSpPr>
        <p:spPr>
          <a:xfrm>
            <a:off x="2767276" y="3211134"/>
            <a:ext cx="1783557" cy="10321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4798E1-938C-4D97-9CB1-4D0C3996D523}"/>
              </a:ext>
            </a:extLst>
          </p:cNvPr>
          <p:cNvSpPr/>
          <p:nvPr/>
        </p:nvSpPr>
        <p:spPr>
          <a:xfrm>
            <a:off x="2480733" y="4081640"/>
            <a:ext cx="1579034" cy="1766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831AFF-00F4-45AD-9B64-E7395245F121}"/>
              </a:ext>
            </a:extLst>
          </p:cNvPr>
          <p:cNvSpPr/>
          <p:nvPr/>
        </p:nvSpPr>
        <p:spPr>
          <a:xfrm>
            <a:off x="2328098" y="4391718"/>
            <a:ext cx="2459802" cy="19298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85CF5C-6163-4ED5-AFCD-A3AD7876B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523" y="1530434"/>
            <a:ext cx="4773184" cy="1754714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0406DD-E8F1-42A3-BF97-509EDDD43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523" y="3836493"/>
            <a:ext cx="2973201" cy="1279605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388235-36E9-44F1-9232-A6171126354C}"/>
              </a:ext>
            </a:extLst>
          </p:cNvPr>
          <p:cNvSpPr txBox="1"/>
          <p:nvPr/>
        </p:nvSpPr>
        <p:spPr>
          <a:xfrm>
            <a:off x="6329991" y="3536151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quickMenu.jsp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9E5DB8-A7C5-4BC8-AD19-36995325F2A4}"/>
              </a:ext>
            </a:extLst>
          </p:cNvPr>
          <p:cNvSpPr txBox="1"/>
          <p:nvPr/>
        </p:nvSpPr>
        <p:spPr>
          <a:xfrm>
            <a:off x="6329991" y="1226661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quickMemu.jsp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811835-F80D-4EB7-8398-3F33F3CC9CB1}"/>
              </a:ext>
            </a:extLst>
          </p:cNvPr>
          <p:cNvSpPr/>
          <p:nvPr/>
        </p:nvSpPr>
        <p:spPr>
          <a:xfrm>
            <a:off x="6557180" y="3968246"/>
            <a:ext cx="1850219" cy="1133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DA7FDF-AFD6-4D71-9A92-6FC58565BBF4}"/>
              </a:ext>
            </a:extLst>
          </p:cNvPr>
          <p:cNvSpPr/>
          <p:nvPr/>
        </p:nvSpPr>
        <p:spPr>
          <a:xfrm>
            <a:off x="6961956" y="2301880"/>
            <a:ext cx="3259004" cy="2230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BFF6E9-F2F1-4301-AF00-4678A90D2500}"/>
              </a:ext>
            </a:extLst>
          </p:cNvPr>
          <p:cNvSpPr/>
          <p:nvPr/>
        </p:nvSpPr>
        <p:spPr>
          <a:xfrm>
            <a:off x="6751404" y="4847756"/>
            <a:ext cx="2673320" cy="1133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1357D3C-07F8-495F-9A16-F38B72B0A856}"/>
              </a:ext>
            </a:extLst>
          </p:cNvPr>
          <p:cNvSpPr/>
          <p:nvPr/>
        </p:nvSpPr>
        <p:spPr>
          <a:xfrm>
            <a:off x="6661072" y="1701800"/>
            <a:ext cx="2950287" cy="1203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9796BC-D1B5-4B76-8369-174AEAE2DB12}"/>
              </a:ext>
            </a:extLst>
          </p:cNvPr>
          <p:cNvCxnSpPr>
            <a:cxnSpLocks/>
          </p:cNvCxnSpPr>
          <p:nvPr/>
        </p:nvCxnSpPr>
        <p:spPr>
          <a:xfrm flipH="1">
            <a:off x="5867324" y="2407791"/>
            <a:ext cx="999143" cy="215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65F5E51-0E58-4C4A-90E9-44ECDBEC664A}"/>
              </a:ext>
            </a:extLst>
          </p:cNvPr>
          <p:cNvSpPr txBox="1"/>
          <p:nvPr/>
        </p:nvSpPr>
        <p:spPr>
          <a:xfrm>
            <a:off x="2172847" y="4918525"/>
            <a:ext cx="397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세션에 저장된 최근 본 상품 목록을 가져온 뒤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이미 존재하는 상품과 비교 후 최근 본 상품 목록을 세션에 저장하고 저장된 상품 개수를 세션에 저장함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41A248-73AC-4F56-8CD5-8A519A5838A7}"/>
              </a:ext>
            </a:extLst>
          </p:cNvPr>
          <p:cNvSpPr txBox="1"/>
          <p:nvPr/>
        </p:nvSpPr>
        <p:spPr>
          <a:xfrm>
            <a:off x="6451523" y="5400681"/>
            <a:ext cx="466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세션에 저장된 </a:t>
            </a:r>
            <a:r>
              <a:rPr lang="ko-KR" altLang="en-US" sz="1200" dirty="0" err="1">
                <a:solidFill>
                  <a:schemeClr val="tx1"/>
                </a:solidFill>
              </a:rPr>
              <a:t>퀵</a:t>
            </a:r>
            <a:r>
              <a:rPr lang="ko-KR" altLang="en-US" sz="1200" dirty="0">
                <a:solidFill>
                  <a:schemeClr val="tx1"/>
                </a:solidFill>
              </a:rPr>
              <a:t> 메뉴 목록의 이미지 정보를 </a:t>
            </a:r>
            <a:r>
              <a:rPr lang="en-US" altLang="ko-KR" sz="1200" dirty="0">
                <a:solidFill>
                  <a:schemeClr val="tx1"/>
                </a:solidFill>
              </a:rPr>
              <a:t>&lt;hidden&gt;</a:t>
            </a:r>
            <a:r>
              <a:rPr lang="ko-KR" altLang="en-US" sz="1200" dirty="0">
                <a:solidFill>
                  <a:schemeClr val="tx1"/>
                </a:solidFill>
              </a:rPr>
              <a:t>태그에 차례대로 저장한 후 이미지 정보를 자바 스크립트 함수로 전달하여 </a:t>
            </a:r>
            <a:r>
              <a:rPr lang="en-US" altLang="ko-KR" sz="1200" dirty="0">
                <a:solidFill>
                  <a:schemeClr val="tx1"/>
                </a:solidFill>
              </a:rPr>
              <a:t>thumbnails.do</a:t>
            </a:r>
            <a:r>
              <a:rPr lang="ko-KR" altLang="en-US" sz="1200" dirty="0">
                <a:solidFill>
                  <a:schemeClr val="tx1"/>
                </a:solidFill>
              </a:rPr>
              <a:t>를 요청하여 상품 이미지 정보를 가져옴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9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40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38" name="Google Shape;338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9" name="Google Shape;339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1" name="Google Shape;341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847405" y="2038500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r>
              <a:rPr lang="ko-KR" altLang="en-US" sz="1800" dirty="0">
                <a:solidFill>
                  <a:srgbClr val="876E59"/>
                </a:solidFill>
              </a:rPr>
              <a:t>마이</a:t>
            </a:r>
            <a:r>
              <a:rPr lang="ko-KR" sz="1800" dirty="0">
                <a:solidFill>
                  <a:srgbClr val="876E59"/>
                </a:solidFill>
              </a:rPr>
              <a:t>페이지</a:t>
            </a:r>
            <a:r>
              <a:rPr lang="en-US" altLang="ko-KR" sz="1800" dirty="0">
                <a:solidFill>
                  <a:srgbClr val="876E59"/>
                </a:solidFill>
              </a:rPr>
              <a:t> (</a:t>
            </a:r>
            <a:r>
              <a:rPr lang="ko-KR" altLang="en-US" sz="1800" dirty="0">
                <a:solidFill>
                  <a:srgbClr val="876E59"/>
                </a:solidFill>
              </a:rPr>
              <a:t>메인</a:t>
            </a:r>
            <a:r>
              <a:rPr lang="en-US" altLang="ko-KR" sz="1800" dirty="0">
                <a:solidFill>
                  <a:srgbClr val="876E59"/>
                </a:solidFill>
              </a:rPr>
              <a:t>)</a:t>
            </a:r>
            <a:r>
              <a:rPr lang="ko-KR" sz="1800" dirty="0">
                <a:solidFill>
                  <a:srgbClr val="876E59"/>
                </a:solidFill>
              </a:rPr>
              <a:t> 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230A97-C726-4509-A0B2-07B499DE636D}"/>
              </a:ext>
            </a:extLst>
          </p:cNvPr>
          <p:cNvSpPr txBox="1"/>
          <p:nvPr/>
        </p:nvSpPr>
        <p:spPr>
          <a:xfrm>
            <a:off x="5318864" y="1327320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MyPageControllerImpl</a:t>
            </a:r>
            <a:r>
              <a:rPr lang="en-US" altLang="ko-KR" sz="1200" dirty="0">
                <a:solidFill>
                  <a:srgbClr val="FF0000"/>
                </a:solidFill>
              </a:rPr>
              <a:t>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2BC73E-C3AA-4686-8C9F-858B80F4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02" y="2407801"/>
            <a:ext cx="3961244" cy="1743390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20012A-B69A-4C37-9C49-501822657C57}"/>
              </a:ext>
            </a:extLst>
          </p:cNvPr>
          <p:cNvSpPr txBox="1"/>
          <p:nvPr/>
        </p:nvSpPr>
        <p:spPr>
          <a:xfrm>
            <a:off x="3087972" y="3409459"/>
            <a:ext cx="286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mypageMain.do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0C6B5F-3127-4BD3-A787-1263BB845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348" y="1592097"/>
            <a:ext cx="3291736" cy="1829585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7968F0-6A36-4F46-BA9B-F72AE35818DE}"/>
              </a:ext>
            </a:extLst>
          </p:cNvPr>
          <p:cNvSpPr/>
          <p:nvPr/>
        </p:nvSpPr>
        <p:spPr>
          <a:xfrm>
            <a:off x="5530928" y="2520979"/>
            <a:ext cx="2383712" cy="8499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E30CC9-27D6-49B3-9A89-B2047F1B3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648" y="2936192"/>
            <a:ext cx="2511107" cy="327282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1AFC11-A1EE-4BC4-8399-3546F9A22D4E}"/>
              </a:ext>
            </a:extLst>
          </p:cNvPr>
          <p:cNvSpPr/>
          <p:nvPr/>
        </p:nvSpPr>
        <p:spPr>
          <a:xfrm>
            <a:off x="5530928" y="2318962"/>
            <a:ext cx="1857195" cy="8499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ECAF49-703A-4457-8342-D0D0C13C7F08}"/>
              </a:ext>
            </a:extLst>
          </p:cNvPr>
          <p:cNvSpPr/>
          <p:nvPr/>
        </p:nvSpPr>
        <p:spPr>
          <a:xfrm>
            <a:off x="5530928" y="2737148"/>
            <a:ext cx="2109392" cy="1889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8BC6A1F-0028-4153-B28A-81474D1A1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649" y="3263474"/>
            <a:ext cx="2511107" cy="327282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94EE33-D333-4D86-AF02-786845ECACFF}"/>
              </a:ext>
            </a:extLst>
          </p:cNvPr>
          <p:cNvSpPr txBox="1"/>
          <p:nvPr/>
        </p:nvSpPr>
        <p:spPr>
          <a:xfrm>
            <a:off x="3819940" y="4453712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MemberServiceImpl</a:t>
            </a:r>
            <a:r>
              <a:rPr lang="en-US" altLang="ko-KR" sz="1200" dirty="0">
                <a:solidFill>
                  <a:srgbClr val="FF0000"/>
                </a:solidFill>
              </a:rPr>
              <a:t>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75C86-4C0B-4587-B29D-2798D89F7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357" y="3860806"/>
            <a:ext cx="4395389" cy="330414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E22B22B-E14A-46FD-ADCD-0E3BE6357993}"/>
              </a:ext>
            </a:extLst>
          </p:cNvPr>
          <p:cNvSpPr txBox="1"/>
          <p:nvPr/>
        </p:nvSpPr>
        <p:spPr>
          <a:xfrm>
            <a:off x="7262898" y="3552367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MyPageDAOImpl</a:t>
            </a:r>
            <a:r>
              <a:rPr lang="en-US" altLang="ko-KR" sz="1200" dirty="0">
                <a:solidFill>
                  <a:srgbClr val="FF0000"/>
                </a:solidFill>
              </a:rPr>
              <a:t>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BA2C0D-5EC0-4FBC-9715-E639A870C456}"/>
              </a:ext>
            </a:extLst>
          </p:cNvPr>
          <p:cNvSpPr/>
          <p:nvPr/>
        </p:nvSpPr>
        <p:spPr>
          <a:xfrm>
            <a:off x="868956" y="2910903"/>
            <a:ext cx="3896084" cy="1637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DD5C72-5987-4E3E-8527-68E5A84944C7}"/>
              </a:ext>
            </a:extLst>
          </p:cNvPr>
          <p:cNvCxnSpPr>
            <a:cxnSpLocks/>
          </p:cNvCxnSpPr>
          <p:nvPr/>
        </p:nvCxnSpPr>
        <p:spPr>
          <a:xfrm flipV="1">
            <a:off x="4753570" y="2605977"/>
            <a:ext cx="722281" cy="357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5E7BD669-AFAB-464C-A723-2C9AA3472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3357" y="4986130"/>
            <a:ext cx="3219810" cy="500376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63D53C-8498-406C-B425-AB46E354FD30}"/>
              </a:ext>
            </a:extLst>
          </p:cNvPr>
          <p:cNvSpPr txBox="1"/>
          <p:nvPr/>
        </p:nvSpPr>
        <p:spPr>
          <a:xfrm>
            <a:off x="7262898" y="4305034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MyPageMain.jsp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9AA3D00-7061-4EDB-9E4A-3C3FE876E0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3356" y="4639849"/>
            <a:ext cx="3219809" cy="330414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CD6E82C-23D5-463F-987F-B69EEDC3ABE0}"/>
              </a:ext>
            </a:extLst>
          </p:cNvPr>
          <p:cNvSpPr txBox="1"/>
          <p:nvPr/>
        </p:nvSpPr>
        <p:spPr>
          <a:xfrm>
            <a:off x="7484956" y="4747879"/>
            <a:ext cx="4790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00B050"/>
                </a:solidFill>
              </a:rPr>
              <a:t>주문할 때마다 여러 개의 상품을 주문할 수 있으므로 이중 </a:t>
            </a:r>
            <a:r>
              <a:rPr lang="en-US" altLang="ko-KR" sz="800" dirty="0">
                <a:solidFill>
                  <a:srgbClr val="00B050"/>
                </a:solidFill>
              </a:rPr>
              <a:t>&lt;</a:t>
            </a:r>
            <a:r>
              <a:rPr lang="en-US" altLang="ko-KR" sz="800" dirty="0" err="1">
                <a:solidFill>
                  <a:srgbClr val="00B050"/>
                </a:solidFill>
              </a:rPr>
              <a:t>forEach</a:t>
            </a:r>
            <a:r>
              <a:rPr lang="en-US" altLang="ko-KR" sz="800" dirty="0">
                <a:solidFill>
                  <a:srgbClr val="00B050"/>
                </a:solidFill>
              </a:rPr>
              <a:t>&gt;</a:t>
            </a:r>
            <a:r>
              <a:rPr lang="ko-KR" altLang="en-US" sz="800" dirty="0">
                <a:solidFill>
                  <a:srgbClr val="00B050"/>
                </a:solidFill>
              </a:rPr>
              <a:t>태그 이용</a:t>
            </a:r>
            <a:endParaRPr lang="en-US" altLang="ko-KR" sz="800" dirty="0">
              <a:solidFill>
                <a:srgbClr val="00B05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4662C1-A838-430E-BA96-AFBB8F029DD6}"/>
              </a:ext>
            </a:extLst>
          </p:cNvPr>
          <p:cNvSpPr/>
          <p:nvPr/>
        </p:nvSpPr>
        <p:spPr>
          <a:xfrm>
            <a:off x="868956" y="3803822"/>
            <a:ext cx="739711" cy="1637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61806C4-7D1B-4BC6-BB59-CAD856BA4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0569" y="5563549"/>
            <a:ext cx="3316855" cy="521077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006A0C4-7FB9-4CCE-B71F-C4F4347C94E8}"/>
              </a:ext>
            </a:extLst>
          </p:cNvPr>
          <p:cNvSpPr txBox="1"/>
          <p:nvPr/>
        </p:nvSpPr>
        <p:spPr>
          <a:xfrm>
            <a:off x="3829966" y="5298730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MemberDAOImpl</a:t>
            </a:r>
            <a:r>
              <a:rPr lang="en-US" altLang="ko-KR" sz="1200" dirty="0">
                <a:solidFill>
                  <a:srgbClr val="FF0000"/>
                </a:solidFill>
              </a:rPr>
              <a:t>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621071B-4B29-407B-95FA-585FA49AE8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0569" y="4721478"/>
            <a:ext cx="2680799" cy="519206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1401217-3D09-4FCC-828E-08068A749293}"/>
              </a:ext>
            </a:extLst>
          </p:cNvPr>
          <p:cNvSpPr txBox="1"/>
          <p:nvPr/>
        </p:nvSpPr>
        <p:spPr>
          <a:xfrm>
            <a:off x="8888517" y="2643473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MyPageServiceImpl</a:t>
            </a:r>
            <a:r>
              <a:rPr lang="en-US" altLang="ko-KR" sz="1200" dirty="0">
                <a:solidFill>
                  <a:srgbClr val="FF0000"/>
                </a:solidFill>
              </a:rPr>
              <a:t>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1768B06-D7EA-4942-8F99-CD80012A6B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855" y="4610716"/>
            <a:ext cx="3248651" cy="489769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E5B0858-F1DC-46AA-887D-8B36FBFEAB94}"/>
              </a:ext>
            </a:extLst>
          </p:cNvPr>
          <p:cNvSpPr txBox="1"/>
          <p:nvPr/>
        </p:nvSpPr>
        <p:spPr>
          <a:xfrm>
            <a:off x="331812" y="4320186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OrderControllerImpl</a:t>
            </a:r>
            <a:r>
              <a:rPr lang="en-US" altLang="ko-KR" sz="1200" dirty="0">
                <a:solidFill>
                  <a:srgbClr val="FF0000"/>
                </a:solidFill>
              </a:rPr>
              <a:t>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E48094-A2A4-4472-AFCD-05306E9FDD0C}"/>
              </a:ext>
            </a:extLst>
          </p:cNvPr>
          <p:cNvSpPr txBox="1"/>
          <p:nvPr/>
        </p:nvSpPr>
        <p:spPr>
          <a:xfrm>
            <a:off x="1046456" y="5225633"/>
            <a:ext cx="3563136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payToOrderGoods.do</a:t>
            </a:r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주문 완료 시</a:t>
            </a:r>
            <a:endParaRPr lang="en-US" altLang="ko-KR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포인트 적립 정보를 </a:t>
            </a:r>
            <a:r>
              <a:rPr lang="en-US" altLang="ko-K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저장하여 전달</a:t>
            </a:r>
            <a:endParaRPr lang="en-US" altLang="ko-KR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주문 결제금액의 </a:t>
            </a:r>
            <a:r>
              <a:rPr lang="en-US" altLang="ko-K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5% </a:t>
            </a:r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포인트 적립 </a:t>
            </a:r>
            <a:endParaRPr lang="en-US" altLang="ko-KR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816AC93-B34E-4A5B-BA58-AC13A4489406}"/>
              </a:ext>
            </a:extLst>
          </p:cNvPr>
          <p:cNvSpPr/>
          <p:nvPr/>
        </p:nvSpPr>
        <p:spPr>
          <a:xfrm>
            <a:off x="435855" y="4887878"/>
            <a:ext cx="3211585" cy="9816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53591EF-9F28-4764-A8A4-F2CD538212C8}"/>
              </a:ext>
            </a:extLst>
          </p:cNvPr>
          <p:cNvCxnSpPr/>
          <p:nvPr/>
        </p:nvCxnSpPr>
        <p:spPr>
          <a:xfrm>
            <a:off x="1162373" y="4026013"/>
            <a:ext cx="0" cy="294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74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38" name="Google Shape;338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9" name="Google Shape;339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1" name="Google Shape;341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847405" y="2038500"/>
            <a:ext cx="4340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r>
              <a:rPr lang="ko-KR" altLang="en-US" sz="1800" dirty="0">
                <a:solidFill>
                  <a:srgbClr val="876E59"/>
                </a:solidFill>
              </a:rPr>
              <a:t>마이페이지 </a:t>
            </a:r>
            <a:r>
              <a:rPr lang="en-US" altLang="ko-KR" sz="1800" dirty="0">
                <a:solidFill>
                  <a:srgbClr val="876E59"/>
                </a:solidFill>
              </a:rPr>
              <a:t>(</a:t>
            </a:r>
            <a:r>
              <a:rPr lang="ko-KR" altLang="en-US" sz="1800" dirty="0">
                <a:solidFill>
                  <a:srgbClr val="876E59"/>
                </a:solidFill>
              </a:rPr>
              <a:t>주문내역</a:t>
            </a:r>
            <a:r>
              <a:rPr lang="en-US" altLang="ko-KR" sz="1800" dirty="0">
                <a:solidFill>
                  <a:srgbClr val="876E59"/>
                </a:solidFill>
              </a:rPr>
              <a:t>/ </a:t>
            </a:r>
            <a:r>
              <a:rPr lang="ko-KR" altLang="en-US" sz="1800" dirty="0">
                <a:solidFill>
                  <a:srgbClr val="876E59"/>
                </a:solidFill>
              </a:rPr>
              <a:t>배송 조회</a:t>
            </a:r>
            <a:r>
              <a:rPr lang="en-US" altLang="ko-KR" sz="1800" dirty="0">
                <a:solidFill>
                  <a:srgbClr val="876E59"/>
                </a:solidFill>
              </a:rPr>
              <a:t>)</a:t>
            </a:r>
            <a:r>
              <a:rPr lang="ko-KR" sz="1800" dirty="0">
                <a:solidFill>
                  <a:srgbClr val="876E59"/>
                </a:solidFill>
              </a:rPr>
              <a:t> 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70926F-C077-45A9-A714-0AF8EB79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28" y="2087493"/>
            <a:ext cx="4788464" cy="912088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3596B-D4EC-40B5-8772-C9C4767199A6}"/>
              </a:ext>
            </a:extLst>
          </p:cNvPr>
          <p:cNvSpPr/>
          <p:nvPr/>
        </p:nvSpPr>
        <p:spPr>
          <a:xfrm>
            <a:off x="7392075" y="2258566"/>
            <a:ext cx="1904371" cy="11333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98815C-E3CC-4C4E-B3B9-A221B720FA5D}"/>
              </a:ext>
            </a:extLst>
          </p:cNvPr>
          <p:cNvSpPr/>
          <p:nvPr/>
        </p:nvSpPr>
        <p:spPr>
          <a:xfrm>
            <a:off x="6097385" y="2516406"/>
            <a:ext cx="1904371" cy="2059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094048-E128-4766-807C-7B1EF9A7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634" y="4305428"/>
            <a:ext cx="3744563" cy="322344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6AB766-CA14-435A-AD85-60D5D1851DA0}"/>
              </a:ext>
            </a:extLst>
          </p:cNvPr>
          <p:cNvSpPr txBox="1"/>
          <p:nvPr/>
        </p:nvSpPr>
        <p:spPr>
          <a:xfrm>
            <a:off x="5847570" y="1787873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MyPageControllerImpl</a:t>
            </a:r>
            <a:r>
              <a:rPr lang="en-US" altLang="ko-KR" sz="1200" dirty="0">
                <a:solidFill>
                  <a:srgbClr val="FF0000"/>
                </a:solidFill>
              </a:rPr>
              <a:t>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F648EB-696F-49B2-98B4-50403BA7A983}"/>
              </a:ext>
            </a:extLst>
          </p:cNvPr>
          <p:cNvSpPr txBox="1"/>
          <p:nvPr/>
        </p:nvSpPr>
        <p:spPr>
          <a:xfrm>
            <a:off x="5859636" y="4006042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MyPageDAOImpl</a:t>
            </a:r>
            <a:r>
              <a:rPr lang="en-US" altLang="ko-KR" sz="1200" dirty="0">
                <a:solidFill>
                  <a:srgbClr val="FF0000"/>
                </a:solidFill>
              </a:rPr>
              <a:t>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DC06E0-FA9E-432F-ACDC-D4D7406E6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845" y="3489968"/>
            <a:ext cx="2671506" cy="308442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B5193D-AC44-481A-9F49-FF1AB7FE08DC}"/>
              </a:ext>
            </a:extLst>
          </p:cNvPr>
          <p:cNvSpPr txBox="1"/>
          <p:nvPr/>
        </p:nvSpPr>
        <p:spPr>
          <a:xfrm>
            <a:off x="5847570" y="3209824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MyPageServiceImpl</a:t>
            </a:r>
            <a:r>
              <a:rPr lang="en-US" altLang="ko-KR" sz="1200" dirty="0">
                <a:solidFill>
                  <a:srgbClr val="FF0000"/>
                </a:solidFill>
              </a:rPr>
              <a:t>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FDFFC-A3D1-4D19-BA07-2BA83CEF4BBA}"/>
              </a:ext>
            </a:extLst>
          </p:cNvPr>
          <p:cNvSpPr txBox="1"/>
          <p:nvPr/>
        </p:nvSpPr>
        <p:spPr>
          <a:xfrm>
            <a:off x="8333458" y="2542982"/>
            <a:ext cx="39586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주문취소 클릭 시 취소할 주문번호를 전달</a:t>
            </a:r>
            <a:endParaRPr lang="en-US" altLang="ko-KR" sz="9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602D8F3-8E0A-4BC4-9A53-AF90FEBA7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55" y="5100084"/>
            <a:ext cx="4340612" cy="764866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7429DE-E8F8-4DD3-8458-C01FE85FA43C}"/>
              </a:ext>
            </a:extLst>
          </p:cNvPr>
          <p:cNvSpPr txBox="1"/>
          <p:nvPr/>
        </p:nvSpPr>
        <p:spPr>
          <a:xfrm>
            <a:off x="948005" y="4823085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listMyOrderHistory</a:t>
            </a:r>
            <a:r>
              <a:rPr lang="en-US" altLang="ko-KR" sz="1200" dirty="0" err="1">
                <a:solidFill>
                  <a:srgbClr val="FF0000"/>
                </a:solidFill>
              </a:rPr>
              <a:t>.jsp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DAF95-27AF-4FC8-9E18-E182DB631F9D}"/>
              </a:ext>
            </a:extLst>
          </p:cNvPr>
          <p:cNvSpPr txBox="1"/>
          <p:nvPr/>
        </p:nvSpPr>
        <p:spPr>
          <a:xfrm>
            <a:off x="948005" y="5895728"/>
            <a:ext cx="3563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배송준비중</a:t>
            </a:r>
            <a:r>
              <a:rPr lang="en-US" altLang="ko-K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 상품에 한해 주문취소 가능</a:t>
            </a:r>
            <a:endParaRPr lang="en-US" altLang="ko-KR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4BC610-738E-47C7-97D8-475174DB1408}"/>
              </a:ext>
            </a:extLst>
          </p:cNvPr>
          <p:cNvSpPr txBox="1"/>
          <p:nvPr/>
        </p:nvSpPr>
        <p:spPr>
          <a:xfrm>
            <a:off x="5847570" y="4915430"/>
            <a:ext cx="5658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주문취소 클릭 시 팝업창으로 취소여부 재확인</a:t>
            </a:r>
            <a:r>
              <a: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취소 시 취소 결과 메시지 출력 및</a:t>
            </a:r>
            <a:endParaRPr lang="en-US" altLang="ko-K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마이페이지 최초 화면으로 전달 </a:t>
            </a:r>
            <a:r>
              <a:rPr lang="en-US" altLang="ko-K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(mypageMain.do)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ko-K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40BAB4D-4852-47C0-BC76-8E9CD4368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403" y="2469479"/>
            <a:ext cx="4055997" cy="2338217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9CCEE1-DC32-478D-B4BF-D943E3121700}"/>
              </a:ext>
            </a:extLst>
          </p:cNvPr>
          <p:cNvSpPr txBox="1"/>
          <p:nvPr/>
        </p:nvSpPr>
        <p:spPr>
          <a:xfrm>
            <a:off x="3377280" y="2466880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listMyOrderHistory.do</a:t>
            </a:r>
            <a:endParaRPr lang="ko-KR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5B29D6F-3085-462A-BEEB-BBC3A169606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34013" y="2522911"/>
            <a:ext cx="825623" cy="1240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D98A98-12E0-4732-B3B2-C7AAC6EE8119}"/>
              </a:ext>
            </a:extLst>
          </p:cNvPr>
          <p:cNvSpPr/>
          <p:nvPr/>
        </p:nvSpPr>
        <p:spPr>
          <a:xfrm>
            <a:off x="4598758" y="3624629"/>
            <a:ext cx="435255" cy="27699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0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9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38" name="Google Shape;338;p29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9" name="Google Shape;339;p29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29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1" name="Google Shape;341;p29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847404" y="2038500"/>
            <a:ext cx="419623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  <a:buFont typeface="Arial"/>
              <a:buAutoNum type="arabicPeriod"/>
            </a:pPr>
            <a:r>
              <a:rPr lang="ko-KR" altLang="en-US" sz="1800" dirty="0">
                <a:solidFill>
                  <a:srgbClr val="876E59"/>
                </a:solidFill>
              </a:rPr>
              <a:t>마이페이지 </a:t>
            </a:r>
            <a:r>
              <a:rPr lang="en-US" altLang="ko-KR" sz="1800" dirty="0">
                <a:solidFill>
                  <a:srgbClr val="876E59"/>
                </a:solidFill>
              </a:rPr>
              <a:t>(</a:t>
            </a:r>
            <a:r>
              <a:rPr lang="ko-KR" altLang="en-US" sz="1800" dirty="0">
                <a:solidFill>
                  <a:srgbClr val="876E59"/>
                </a:solidFill>
              </a:rPr>
              <a:t>회원 정보 관리 </a:t>
            </a:r>
            <a:r>
              <a:rPr lang="en-US" altLang="ko-KR" sz="1800" dirty="0">
                <a:solidFill>
                  <a:srgbClr val="876E59"/>
                </a:solidFill>
              </a:rPr>
              <a:t>)</a:t>
            </a:r>
            <a:r>
              <a:rPr lang="ko-KR" altLang="en-US" sz="1800" dirty="0">
                <a:solidFill>
                  <a:srgbClr val="876E59"/>
                </a:solidFill>
              </a:rPr>
              <a:t> 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416B1C-EDC3-44A5-AE0E-5C865FEC8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55" y="2475779"/>
            <a:ext cx="3093999" cy="3527882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1BE602-7128-4DAA-A682-255EF8C35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086" y="1637350"/>
            <a:ext cx="4164699" cy="1679242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6C5ABC-1DAB-44FE-943E-731C4D5A8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086" y="3316592"/>
            <a:ext cx="2906336" cy="474393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7CD6C0-481F-4A02-ABE6-7B7A2684C484}"/>
              </a:ext>
            </a:extLst>
          </p:cNvPr>
          <p:cNvSpPr txBox="1"/>
          <p:nvPr/>
        </p:nvSpPr>
        <p:spPr>
          <a:xfrm>
            <a:off x="5222415" y="1343466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MypageControllerImpl.java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1FAEC2-159E-4B22-BAF7-F1C4A2BADF89}"/>
              </a:ext>
            </a:extLst>
          </p:cNvPr>
          <p:cNvSpPr/>
          <p:nvPr/>
        </p:nvSpPr>
        <p:spPr>
          <a:xfrm>
            <a:off x="6754965" y="1797957"/>
            <a:ext cx="1857195" cy="996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8853FF-A247-4464-882C-ADD340D4F54F}"/>
              </a:ext>
            </a:extLst>
          </p:cNvPr>
          <p:cNvSpPr/>
          <p:nvPr/>
        </p:nvSpPr>
        <p:spPr>
          <a:xfrm>
            <a:off x="6307925" y="1900721"/>
            <a:ext cx="1564640" cy="1139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C6FF6F-0E79-4FE4-BB83-7A31D7686F10}"/>
              </a:ext>
            </a:extLst>
          </p:cNvPr>
          <p:cNvSpPr/>
          <p:nvPr/>
        </p:nvSpPr>
        <p:spPr>
          <a:xfrm>
            <a:off x="5318086" y="3545090"/>
            <a:ext cx="2300479" cy="25835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64FC85-11C1-472A-86EF-4E51B2354AC3}"/>
              </a:ext>
            </a:extLst>
          </p:cNvPr>
          <p:cNvSpPr/>
          <p:nvPr/>
        </p:nvSpPr>
        <p:spPr>
          <a:xfrm>
            <a:off x="5318086" y="3442233"/>
            <a:ext cx="2854199" cy="947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29E586-4EE2-4218-9035-3AF703B22996}"/>
              </a:ext>
            </a:extLst>
          </p:cNvPr>
          <p:cNvSpPr/>
          <p:nvPr/>
        </p:nvSpPr>
        <p:spPr>
          <a:xfrm>
            <a:off x="3649620" y="2842011"/>
            <a:ext cx="461600" cy="24909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02EC286-7B19-49B7-9F09-36EEAA44E2AA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111220" y="2614046"/>
            <a:ext cx="1111195" cy="352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E6098E3-BE64-40B0-8FE8-687B93710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085" y="4180390"/>
            <a:ext cx="2854199" cy="493806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4818B6-8E8A-4F1C-9E88-01D7602AB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085" y="5066956"/>
            <a:ext cx="4581980" cy="895155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F2BDF2-7EEC-453E-9428-0CFED87D0B5B}"/>
              </a:ext>
            </a:extLst>
          </p:cNvPr>
          <p:cNvSpPr txBox="1"/>
          <p:nvPr/>
        </p:nvSpPr>
        <p:spPr>
          <a:xfrm>
            <a:off x="5222415" y="4786900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MypageDAOImpl.java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770AAF-A943-406C-8A4C-9FCF78F39A6F}"/>
              </a:ext>
            </a:extLst>
          </p:cNvPr>
          <p:cNvSpPr txBox="1"/>
          <p:nvPr/>
        </p:nvSpPr>
        <p:spPr>
          <a:xfrm>
            <a:off x="5230045" y="3890927"/>
            <a:ext cx="286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MypageServiceImpl.java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AADE61-A1B2-459D-8D63-E33FB325D496}"/>
              </a:ext>
            </a:extLst>
          </p:cNvPr>
          <p:cNvSpPr txBox="1"/>
          <p:nvPr/>
        </p:nvSpPr>
        <p:spPr>
          <a:xfrm>
            <a:off x="8366550" y="3333477"/>
            <a:ext cx="44166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세션에 저장된 기존 회원 정보를 삭제 한 후 </a:t>
            </a:r>
            <a:endParaRPr lang="en-US" altLang="ko-KR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갱신된 회원정보를 저장</a:t>
            </a:r>
            <a:r>
              <a:rPr lang="en-US" altLang="ko-K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 정보 수정 후 </a:t>
            </a:r>
            <a:endParaRPr lang="en-US" altLang="ko-KR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다시 갱신된 회원 정보가 조회됨</a:t>
            </a:r>
            <a:endParaRPr lang="en-US" altLang="ko-KR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28A3A-5C33-4A20-8FB3-AD6084160EA4}"/>
              </a:ext>
            </a:extLst>
          </p:cNvPr>
          <p:cNvSpPr txBox="1"/>
          <p:nvPr/>
        </p:nvSpPr>
        <p:spPr>
          <a:xfrm>
            <a:off x="7274467" y="1355182"/>
            <a:ext cx="44166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회원정보 페이지에서 회원정보가 매개변수 </a:t>
            </a:r>
            <a:r>
              <a:rPr lang="en-US" altLang="ko-K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lang="ko-KR" alt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전송됨</a:t>
            </a:r>
            <a:endParaRPr lang="en-US" altLang="ko-KR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44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C6490DE9-1FAF-4423-9FC2-501258CB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218" y="665547"/>
            <a:ext cx="3040268" cy="5156911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grpSp>
        <p:nvGrpSpPr>
          <p:cNvPr id="327" name="Google Shape;327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8" name="Google Shape;328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" name="Google Shape;329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758834" y="1675467"/>
            <a:ext cx="44488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en-US" altLang="ko-KR" sz="1800" dirty="0">
                <a:solidFill>
                  <a:srgbClr val="876E59"/>
                </a:solidFill>
              </a:rPr>
              <a:t>Ajax</a:t>
            </a:r>
            <a:r>
              <a:rPr lang="ko-KR" altLang="en-US" sz="1800" dirty="0">
                <a:solidFill>
                  <a:srgbClr val="876E59"/>
                </a:solidFill>
              </a:rPr>
              <a:t>를 이용한 최근 </a:t>
            </a:r>
            <a:r>
              <a:rPr lang="ko-KR" altLang="en-US" sz="1800" dirty="0" err="1">
                <a:solidFill>
                  <a:srgbClr val="876E59"/>
                </a:solidFill>
              </a:rPr>
              <a:t>배송지</a:t>
            </a:r>
            <a:r>
              <a:rPr lang="ko-KR" altLang="en-US" sz="1800" dirty="0">
                <a:solidFill>
                  <a:srgbClr val="876E59"/>
                </a:solidFill>
              </a:rPr>
              <a:t> 조회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BB9233-80D3-49FF-ADED-C4C9DD509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31"/>
          <a:stretch/>
        </p:blipFill>
        <p:spPr>
          <a:xfrm>
            <a:off x="486374" y="2537438"/>
            <a:ext cx="3625281" cy="3253406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A10FB7-772E-4BAB-80B0-2F30CAAA2251}"/>
              </a:ext>
            </a:extLst>
          </p:cNvPr>
          <p:cNvSpPr txBox="1"/>
          <p:nvPr/>
        </p:nvSpPr>
        <p:spPr>
          <a:xfrm>
            <a:off x="1479737" y="2491399"/>
            <a:ext cx="1794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orderEachGoods.do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644D3D2-3178-4A7D-9FE2-7E7A6D302DC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480048" y="957943"/>
            <a:ext cx="1257352" cy="22415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30D084-5317-4960-B2E4-60C5225F448A}"/>
              </a:ext>
            </a:extLst>
          </p:cNvPr>
          <p:cNvSpPr/>
          <p:nvPr/>
        </p:nvSpPr>
        <p:spPr>
          <a:xfrm>
            <a:off x="2680338" y="3045562"/>
            <a:ext cx="799710" cy="307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1B08BA-A073-43EA-9D34-A1B2B29E1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000" y="205890"/>
            <a:ext cx="3908100" cy="2068792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58D85F-5E3C-45AA-886F-24DB07265B1B}"/>
              </a:ext>
            </a:extLst>
          </p:cNvPr>
          <p:cNvSpPr/>
          <p:nvPr/>
        </p:nvSpPr>
        <p:spPr>
          <a:xfrm>
            <a:off x="4926398" y="2513462"/>
            <a:ext cx="2107395" cy="53778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C60042-CCBB-4876-B4B3-4020434B404C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7033793" y="1240286"/>
            <a:ext cx="852207" cy="1542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98D4475-184B-4DCE-9417-D55B1210C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403" y="2747690"/>
            <a:ext cx="3908100" cy="525590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F37C55-F3E0-44AB-A20A-CDD2DBB9D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404" y="3746288"/>
            <a:ext cx="3908100" cy="44877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E8E645-687A-4CBB-A25E-E11D89275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1403" y="4668072"/>
            <a:ext cx="3908100" cy="109601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CB1890A-DD9E-46D0-AFAA-18485B977672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9835453" y="2274682"/>
            <a:ext cx="4597" cy="4730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D547855-C351-4A73-87C9-809034E9788C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9835453" y="3273280"/>
            <a:ext cx="1" cy="4730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D0F35A9-AD30-4029-A42D-7C66E36585CE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9835453" y="4195065"/>
            <a:ext cx="1" cy="4730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FEFDB2E-F213-4B50-AD15-B562C9810DF7}"/>
              </a:ext>
            </a:extLst>
          </p:cNvPr>
          <p:cNvSpPr txBox="1"/>
          <p:nvPr/>
        </p:nvSpPr>
        <p:spPr>
          <a:xfrm>
            <a:off x="9669649" y="891231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1B3FE8-02D7-4EE1-AA75-160616E877A3}"/>
              </a:ext>
            </a:extLst>
          </p:cNvPr>
          <p:cNvSpPr txBox="1"/>
          <p:nvPr/>
        </p:nvSpPr>
        <p:spPr>
          <a:xfrm>
            <a:off x="9847582" y="2439912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OrderServiceImpl.java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B898E6-A2EA-4F21-9A9C-3AC727FCD404}"/>
              </a:ext>
            </a:extLst>
          </p:cNvPr>
          <p:cNvSpPr txBox="1"/>
          <p:nvPr/>
        </p:nvSpPr>
        <p:spPr>
          <a:xfrm>
            <a:off x="10055973" y="3435488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9757D6-E5FA-482E-BAC3-BDC67F76AE28}"/>
              </a:ext>
            </a:extLst>
          </p:cNvPr>
          <p:cNvSpPr txBox="1"/>
          <p:nvPr/>
        </p:nvSpPr>
        <p:spPr>
          <a:xfrm>
            <a:off x="10873504" y="436029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744ADB-456F-4213-8F03-EA73ABC22298}"/>
              </a:ext>
            </a:extLst>
          </p:cNvPr>
          <p:cNvSpPr txBox="1"/>
          <p:nvPr/>
        </p:nvSpPr>
        <p:spPr>
          <a:xfrm>
            <a:off x="5824948" y="37381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orderGoodsForm.jsp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1FE303-8E8F-4059-ABF9-3E360CEB6952}"/>
              </a:ext>
            </a:extLst>
          </p:cNvPr>
          <p:cNvSpPr txBox="1"/>
          <p:nvPr/>
        </p:nvSpPr>
        <p:spPr>
          <a:xfrm>
            <a:off x="419915" y="5913686"/>
            <a:ext cx="112844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사용자가 </a:t>
            </a:r>
            <a:r>
              <a:rPr lang="en-US" altLang="ko-KR" sz="1100" dirty="0"/>
              <a:t>'</a:t>
            </a:r>
            <a:r>
              <a:rPr lang="ko-KR" altLang="en-US" sz="1100" dirty="0"/>
              <a:t>최근 </a:t>
            </a:r>
            <a:r>
              <a:rPr lang="ko-KR" altLang="en-US" sz="1100" dirty="0" err="1"/>
              <a:t>배송지</a:t>
            </a:r>
            <a:r>
              <a:rPr lang="en-US" altLang="ko-KR" sz="1100" dirty="0"/>
              <a:t>' </a:t>
            </a:r>
            <a:r>
              <a:rPr lang="ko-KR" altLang="en-US" sz="1100" dirty="0"/>
              <a:t>라디오 버튼을 선택 할 때 마다 </a:t>
            </a:r>
            <a:r>
              <a:rPr lang="en-US" altLang="ko-KR" sz="1100" dirty="0"/>
              <a:t>JS</a:t>
            </a:r>
            <a:r>
              <a:rPr lang="ko-KR" altLang="en-US" sz="1100" dirty="0"/>
              <a:t>에서 비동기식으로 </a:t>
            </a:r>
            <a:r>
              <a:rPr lang="en-US" altLang="ko-KR" sz="1100" dirty="0"/>
              <a:t>.do</a:t>
            </a:r>
            <a:r>
              <a:rPr lang="ko-KR" altLang="en-US" sz="1100" dirty="0"/>
              <a:t>로 요청을 보내 최근 주문 시</a:t>
            </a:r>
            <a:r>
              <a:rPr lang="en-US" altLang="ko-KR" sz="1100" dirty="0"/>
              <a:t> </a:t>
            </a:r>
            <a:r>
              <a:rPr lang="ko-KR" altLang="en-US" sz="1100" dirty="0"/>
              <a:t>입력한 </a:t>
            </a:r>
            <a:r>
              <a:rPr lang="ko-KR" altLang="en-US" sz="1100" dirty="0" err="1"/>
              <a:t>배송지</a:t>
            </a:r>
            <a:r>
              <a:rPr lang="ko-KR" altLang="en-US" sz="1100" dirty="0"/>
              <a:t> 정보 조회 서비스를 처리하여 결과 값을 반환함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ko-KR" altLang="en-US" sz="1100" dirty="0"/>
              <a:t>조회한 결과 값이 존재하면 </a:t>
            </a:r>
            <a:r>
              <a:rPr lang="ko-KR" altLang="en-US" sz="1100" dirty="0" err="1"/>
              <a:t>배송지</a:t>
            </a:r>
            <a:r>
              <a:rPr lang="ko-KR" altLang="en-US" sz="1100" dirty="0"/>
              <a:t> 정보에 조회한 값을 넣어주고 결과값이 없으면 팝업창으로 </a:t>
            </a:r>
            <a:r>
              <a:rPr lang="en-US" altLang="ko-KR" sz="1100" dirty="0"/>
              <a:t>‘</a:t>
            </a:r>
            <a:r>
              <a:rPr lang="ko-KR" altLang="en-US" sz="1100" dirty="0"/>
              <a:t>최근 구매이력이 없습니다</a:t>
            </a:r>
            <a:r>
              <a:rPr lang="en-US" altLang="ko-KR" sz="1100" dirty="0"/>
              <a:t>.’</a:t>
            </a:r>
            <a:r>
              <a:rPr lang="ko-KR" altLang="en-US" sz="1100" dirty="0"/>
              <a:t>를 출력함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5EE5B4-D7E9-4E82-8934-CD8AA8B9EC96}"/>
              </a:ext>
            </a:extLst>
          </p:cNvPr>
          <p:cNvSpPr/>
          <p:nvPr/>
        </p:nvSpPr>
        <p:spPr>
          <a:xfrm>
            <a:off x="419915" y="6265332"/>
            <a:ext cx="3996973" cy="213083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F9334B9-0E9D-4222-8D80-602E89C9C69C}"/>
              </a:ext>
            </a:extLst>
          </p:cNvPr>
          <p:cNvCxnSpPr>
            <a:stCxn id="42" idx="0"/>
          </p:cNvCxnSpPr>
          <p:nvPr/>
        </p:nvCxnSpPr>
        <p:spPr>
          <a:xfrm flipV="1">
            <a:off x="2418402" y="3273280"/>
            <a:ext cx="2789324" cy="299205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853DBBE-6A61-4404-A714-11A7C4566E63}"/>
              </a:ext>
            </a:extLst>
          </p:cNvPr>
          <p:cNvSpPr/>
          <p:nvPr/>
        </p:nvSpPr>
        <p:spPr>
          <a:xfrm>
            <a:off x="4483454" y="6265332"/>
            <a:ext cx="4129324" cy="213083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00E3DB3-B78F-41BC-99E8-7D5DF6F5DDC5}"/>
              </a:ext>
            </a:extLst>
          </p:cNvPr>
          <p:cNvCxnSpPr>
            <a:stCxn id="60" idx="0"/>
          </p:cNvCxnSpPr>
          <p:nvPr/>
        </p:nvCxnSpPr>
        <p:spPr>
          <a:xfrm flipH="1" flipV="1">
            <a:off x="6365966" y="5495109"/>
            <a:ext cx="182150" cy="77022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3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28" y="991825"/>
            <a:ext cx="4929813" cy="5490309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99" y="2179377"/>
            <a:ext cx="3415056" cy="430103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grpSp>
        <p:nvGrpSpPr>
          <p:cNvPr id="327" name="Google Shape;327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8" name="Google Shape;328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" name="Google Shape;329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839287" y="1826917"/>
            <a:ext cx="44488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 smtClean="0">
                <a:solidFill>
                  <a:srgbClr val="876E59"/>
                </a:solidFill>
              </a:rPr>
              <a:t>주문하기</a:t>
            </a:r>
            <a:r>
              <a:rPr lang="en-US" altLang="ko-KR" sz="1800" dirty="0" smtClean="0">
                <a:solidFill>
                  <a:srgbClr val="876E59"/>
                </a:solidFill>
              </a:rPr>
              <a:t>1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CE978F-2B20-4B84-86E3-86FB8B54D2F7}"/>
              </a:ext>
            </a:extLst>
          </p:cNvPr>
          <p:cNvSpPr/>
          <p:nvPr/>
        </p:nvSpPr>
        <p:spPr>
          <a:xfrm>
            <a:off x="2401168" y="6340038"/>
            <a:ext cx="488054" cy="14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9178BA-AF00-409A-8097-22D77EC5BD14}"/>
              </a:ext>
            </a:extLst>
          </p:cNvPr>
          <p:cNvSpPr/>
          <p:nvPr/>
        </p:nvSpPr>
        <p:spPr>
          <a:xfrm>
            <a:off x="5950028" y="1085244"/>
            <a:ext cx="2118207" cy="1265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85CFF-D86B-4CE6-8300-5673330C9DC7}"/>
              </a:ext>
            </a:extLst>
          </p:cNvPr>
          <p:cNvSpPr txBox="1"/>
          <p:nvPr/>
        </p:nvSpPr>
        <p:spPr>
          <a:xfrm>
            <a:off x="7781364" y="695871"/>
            <a:ext cx="2634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주문창에서</a:t>
            </a:r>
            <a:r>
              <a:rPr lang="ko-KR" altLang="en-US" sz="1100" dirty="0"/>
              <a:t> 입력한 상품 </a:t>
            </a:r>
            <a:r>
              <a:rPr lang="ko-KR" altLang="en-US" sz="1100" dirty="0" err="1"/>
              <a:t>수령자</a:t>
            </a:r>
            <a:r>
              <a:rPr lang="ko-KR" altLang="en-US" sz="1100" dirty="0"/>
              <a:t> 정보와 </a:t>
            </a:r>
            <a:endParaRPr lang="en-US" altLang="ko-KR" sz="1100" dirty="0" smtClean="0"/>
          </a:p>
          <a:p>
            <a:r>
              <a:rPr lang="ko-KR" altLang="en-US" sz="1100" dirty="0" err="1" smtClean="0"/>
              <a:t>배송지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정보를 </a:t>
            </a:r>
            <a:r>
              <a:rPr lang="en-US" altLang="ko-KR" sz="1100" dirty="0" smtClean="0"/>
              <a:t>Map</a:t>
            </a:r>
            <a:r>
              <a:rPr lang="ko-KR" altLang="en-US" sz="1100" dirty="0"/>
              <a:t>에 저장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4602952" y="2436089"/>
            <a:ext cx="3985236" cy="27156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2A0283-F572-4AAE-BB69-6065AF86E04A}"/>
              </a:ext>
            </a:extLst>
          </p:cNvPr>
          <p:cNvSpPr txBox="1"/>
          <p:nvPr/>
        </p:nvSpPr>
        <p:spPr>
          <a:xfrm>
            <a:off x="8536338" y="2424137"/>
            <a:ext cx="2618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</a:t>
            </a:r>
            <a:r>
              <a:rPr lang="en-US" altLang="ko-KR" sz="1100" dirty="0" err="1" smtClean="0"/>
              <a:t>orderVO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상품정보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에 </a:t>
            </a:r>
            <a:r>
              <a:rPr lang="ko-KR" altLang="en-US" sz="1100" dirty="0" err="1"/>
              <a:t>수령자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정보를</a:t>
            </a:r>
            <a:endParaRPr lang="en-US" altLang="ko-KR" sz="1100" dirty="0" smtClean="0"/>
          </a:p>
          <a:p>
            <a:r>
              <a:rPr lang="ko-KR" altLang="en-US" sz="1100" dirty="0" smtClean="0"/>
              <a:t>설정한 </a:t>
            </a:r>
            <a:r>
              <a:rPr lang="ko-KR" altLang="en-US" sz="1100" dirty="0"/>
              <a:t>후 다시 </a:t>
            </a:r>
            <a:r>
              <a:rPr lang="en-US" altLang="ko-KR" sz="1100" dirty="0" err="1"/>
              <a:t>myOrderList</a:t>
            </a:r>
            <a:r>
              <a:rPr lang="ko-KR" altLang="en-US" sz="1100" dirty="0"/>
              <a:t>에 저장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CE978F-2B20-4B84-86E3-86FB8B54D2F7}"/>
              </a:ext>
            </a:extLst>
          </p:cNvPr>
          <p:cNvSpPr/>
          <p:nvPr/>
        </p:nvSpPr>
        <p:spPr>
          <a:xfrm>
            <a:off x="1397771" y="4650191"/>
            <a:ext cx="370517" cy="116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2" idx="0"/>
            <a:endCxn id="21" idx="2"/>
          </p:cNvCxnSpPr>
          <p:nvPr/>
        </p:nvCxnSpPr>
        <p:spPr>
          <a:xfrm flipH="1" flipV="1">
            <a:off x="1583030" y="4766982"/>
            <a:ext cx="1062165" cy="15730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A10FB7-772E-4BAB-80B0-2F30CAAA2251}"/>
              </a:ext>
            </a:extLst>
          </p:cNvPr>
          <p:cNvSpPr txBox="1"/>
          <p:nvPr/>
        </p:nvSpPr>
        <p:spPr>
          <a:xfrm>
            <a:off x="2079471" y="2084485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orderGoodsForm.jsp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4243899" y="676097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>
            <a:stCxn id="21" idx="3"/>
          </p:cNvCxnSpPr>
          <p:nvPr/>
        </p:nvCxnSpPr>
        <p:spPr>
          <a:xfrm flipV="1">
            <a:off x="1768288" y="1235119"/>
            <a:ext cx="2684442" cy="34734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4498278" y="5200863"/>
            <a:ext cx="2942428" cy="1247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4474373" y="5491118"/>
            <a:ext cx="3635697" cy="3897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711" y="3678508"/>
            <a:ext cx="3217449" cy="548712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832" y="4623122"/>
            <a:ext cx="3422501" cy="473680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134" y="5692104"/>
            <a:ext cx="3015161" cy="74008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8854712" y="3370731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MemberServiceImpl.java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8626232" y="4322090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MemberDAOImpl.java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8676440" y="5410927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member.xml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>
            <a:stCxn id="30" idx="3"/>
            <a:endCxn id="13" idx="1"/>
          </p:cNvCxnSpPr>
          <p:nvPr/>
        </p:nvCxnSpPr>
        <p:spPr>
          <a:xfrm flipV="1">
            <a:off x="8110070" y="3952864"/>
            <a:ext cx="744641" cy="1733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3" idx="2"/>
          </p:cNvCxnSpPr>
          <p:nvPr/>
        </p:nvCxnSpPr>
        <p:spPr>
          <a:xfrm>
            <a:off x="10463436" y="4227220"/>
            <a:ext cx="109163" cy="395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4" idx="2"/>
            <a:endCxn id="15" idx="0"/>
          </p:cNvCxnSpPr>
          <p:nvPr/>
        </p:nvCxnSpPr>
        <p:spPr>
          <a:xfrm flipH="1">
            <a:off x="10243715" y="5096802"/>
            <a:ext cx="160368" cy="595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2A0283-F572-4AAE-BB69-6065AF86E04A}"/>
              </a:ext>
            </a:extLst>
          </p:cNvPr>
          <p:cNvSpPr txBox="1"/>
          <p:nvPr/>
        </p:nvSpPr>
        <p:spPr>
          <a:xfrm>
            <a:off x="8801638" y="3224319"/>
            <a:ext cx="3298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주문정보를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DB</a:t>
            </a:r>
            <a:r>
              <a:rPr lang="ko-KR" altLang="en-US" sz="1100" dirty="0" smtClean="0"/>
              <a:t>에 저장 후 주문자에게 포인트 적립</a:t>
            </a:r>
            <a:endParaRPr lang="ko-KR" altLang="en-US" dirty="0"/>
          </a:p>
        </p:txBody>
      </p:sp>
      <p:sp>
        <p:nvSpPr>
          <p:cNvPr id="37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6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1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05" name="Google Shape;105;p11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6" name="Google Shape;106;p11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11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8" name="Google Shape;108;p11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1-2 프로젝트 제작 기간</a:t>
            </a:r>
            <a:endParaRPr sz="2400" dirty="0">
              <a:solidFill>
                <a:srgbClr val="ACC6AB"/>
              </a:solidFill>
            </a:endParaRPr>
          </a:p>
        </p:txBody>
      </p:sp>
      <p:sp>
        <p:nvSpPr>
          <p:cNvPr id="109" name="Google Shape;109;p11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1"/>
          <p:cNvPicPr preferRelativeResize="0"/>
          <p:nvPr/>
        </p:nvPicPr>
        <p:blipFill rotWithShape="1">
          <a:blip r:embed="rId3">
            <a:alphaModFix/>
          </a:blip>
          <a:srcRect l="2668" t="11048" r="3045" b="18756"/>
          <a:stretch/>
        </p:blipFill>
        <p:spPr>
          <a:xfrm>
            <a:off x="847400" y="2188750"/>
            <a:ext cx="7923323" cy="41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1"/>
          <p:cNvSpPr/>
          <p:nvPr/>
        </p:nvSpPr>
        <p:spPr>
          <a:xfrm>
            <a:off x="6888700" y="5901525"/>
            <a:ext cx="665100" cy="307200"/>
          </a:xfrm>
          <a:prstGeom prst="roundRect">
            <a:avLst>
              <a:gd name="adj" fmla="val 16667"/>
            </a:avLst>
          </a:prstGeom>
          <a:solidFill>
            <a:srgbClr val="ACC6A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</a:t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2180225" y="3112825"/>
            <a:ext cx="5373900" cy="3060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4913200" y="5901525"/>
            <a:ext cx="1883400" cy="30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2180225" y="4065000"/>
            <a:ext cx="1432800" cy="3060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9055950" y="2322625"/>
            <a:ext cx="2489700" cy="3060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-KR"/>
              <a:t>기획/설계 : 5/31 ~ 6/8</a:t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3726150" y="4065034"/>
            <a:ext cx="3828000" cy="306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2180225" y="5003225"/>
            <a:ext cx="5373900" cy="306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2171500" y="5901525"/>
            <a:ext cx="2649600" cy="306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9055950" y="3359000"/>
            <a:ext cx="2489700" cy="3060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 startAt="2"/>
            </a:pPr>
            <a:r>
              <a:rPr lang="ko-KR">
                <a:solidFill>
                  <a:schemeClr val="dk1"/>
                </a:solidFill>
              </a:rPr>
              <a:t>코딩 : 6/8 ~ 6/23</a:t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9055950" y="4395375"/>
            <a:ext cx="2489700" cy="30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 startAt="3"/>
            </a:pPr>
            <a:r>
              <a:rPr lang="ko-KR"/>
              <a:t>PPT 작업 : 6/23 ~ 6/24</a:t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9055950" y="5432950"/>
            <a:ext cx="2489700" cy="307200"/>
          </a:xfrm>
          <a:prstGeom prst="roundRect">
            <a:avLst>
              <a:gd name="adj" fmla="val 16667"/>
            </a:avLst>
          </a:prstGeom>
          <a:solidFill>
            <a:srgbClr val="ACC6A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 startAt="4"/>
            </a:pPr>
            <a:r>
              <a:rPr lang="ko-KR"/>
              <a:t>발표 : 6/25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46" y="973736"/>
            <a:ext cx="5467350" cy="132397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839287" y="1826917"/>
            <a:ext cx="44488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 smtClean="0">
                <a:solidFill>
                  <a:srgbClr val="876E59"/>
                </a:solidFill>
              </a:rPr>
              <a:t>주문하기</a:t>
            </a:r>
            <a:r>
              <a:rPr lang="en-US" altLang="ko-KR" sz="1800" dirty="0" smtClean="0">
                <a:solidFill>
                  <a:srgbClr val="876E59"/>
                </a:solidFill>
              </a:rPr>
              <a:t>2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b="16310"/>
          <a:stretch/>
        </p:blipFill>
        <p:spPr>
          <a:xfrm>
            <a:off x="5404459" y="2375707"/>
            <a:ext cx="4694868" cy="266841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308554" y="2265437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OrderServiceImpl.java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54" y="2595345"/>
            <a:ext cx="4947351" cy="1274778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4251999" y="679115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10304500" y="462650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OrderDAOImpl.java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565006" y="2768956"/>
            <a:ext cx="2765045" cy="2805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40" idx="3"/>
          </p:cNvCxnSpPr>
          <p:nvPr/>
        </p:nvCxnSpPr>
        <p:spPr>
          <a:xfrm flipV="1">
            <a:off x="3330051" y="1118457"/>
            <a:ext cx="1066493" cy="17907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2A0283-F572-4AAE-BB69-6065AF86E04A}"/>
              </a:ext>
            </a:extLst>
          </p:cNvPr>
          <p:cNvSpPr txBox="1"/>
          <p:nvPr/>
        </p:nvSpPr>
        <p:spPr>
          <a:xfrm>
            <a:off x="4435037" y="2901329"/>
            <a:ext cx="24735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selectKey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태그를 이용해 시퀀스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주문상품번호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번호를 가져와 주문테이블의 구분 번호로 사용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5537598" y="2470876"/>
            <a:ext cx="2887945" cy="2624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6826400" y="3820135"/>
            <a:ext cx="714888" cy="1137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663842" y="2470875"/>
            <a:ext cx="1140622" cy="10233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endCxn id="51" idx="0"/>
          </p:cNvCxnSpPr>
          <p:nvPr/>
        </p:nvCxnSpPr>
        <p:spPr>
          <a:xfrm>
            <a:off x="7173036" y="2685995"/>
            <a:ext cx="10808" cy="113414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73"/>
          <a:stretch/>
        </p:blipFill>
        <p:spPr>
          <a:xfrm>
            <a:off x="8186651" y="754056"/>
            <a:ext cx="3865443" cy="557296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910" y="2557440"/>
            <a:ext cx="2718254" cy="611801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cxnSp>
        <p:nvCxnSpPr>
          <p:cNvPr id="56" name="직선 화살표 연결선 55"/>
          <p:cNvCxnSpPr>
            <a:stCxn id="49" idx="1"/>
          </p:cNvCxnSpPr>
          <p:nvPr/>
        </p:nvCxnSpPr>
        <p:spPr>
          <a:xfrm flipH="1">
            <a:off x="5146748" y="2602097"/>
            <a:ext cx="390850" cy="35886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9163591" y="228453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586750" y="1120250"/>
            <a:ext cx="2042748" cy="1612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8" idx="3"/>
          </p:cNvCxnSpPr>
          <p:nvPr/>
        </p:nvCxnSpPr>
        <p:spPr>
          <a:xfrm flipV="1">
            <a:off x="6629498" y="866244"/>
            <a:ext cx="1557153" cy="334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5" idx="2"/>
            <a:endCxn id="52" idx="0"/>
          </p:cNvCxnSpPr>
          <p:nvPr/>
        </p:nvCxnSpPr>
        <p:spPr>
          <a:xfrm>
            <a:off x="10119373" y="1311352"/>
            <a:ext cx="462664" cy="1246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12A0283-F572-4AAE-BB69-6065AF86E04A}"/>
              </a:ext>
            </a:extLst>
          </p:cNvPr>
          <p:cNvSpPr txBox="1"/>
          <p:nvPr/>
        </p:nvSpPr>
        <p:spPr>
          <a:xfrm>
            <a:off x="6589315" y="524628"/>
            <a:ext cx="371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각 </a:t>
            </a:r>
            <a:r>
              <a:rPr lang="en-US" altLang="ko-KR" sz="1100" dirty="0" err="1" smtClean="0"/>
              <a:t>orderVO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상품주문정보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에 설정한 주문번호를 가져옴</a:t>
            </a:r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4586748" y="1281513"/>
            <a:ext cx="4409767" cy="7084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6813750" y="1989974"/>
            <a:ext cx="82543" cy="415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12A0283-F572-4AAE-BB69-6065AF86E04A}"/>
              </a:ext>
            </a:extLst>
          </p:cNvPr>
          <p:cNvSpPr txBox="1"/>
          <p:nvPr/>
        </p:nvSpPr>
        <p:spPr>
          <a:xfrm>
            <a:off x="6947073" y="1519858"/>
            <a:ext cx="2139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주문 목록에서 주문번호를 설정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565006" y="3078953"/>
            <a:ext cx="3085220" cy="29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8"/>
          <a:srcRect b="3213"/>
          <a:stretch/>
        </p:blipFill>
        <p:spPr>
          <a:xfrm>
            <a:off x="308554" y="4512364"/>
            <a:ext cx="4590832" cy="708566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308554" y="4230114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829" y="5626238"/>
            <a:ext cx="4124919" cy="649200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1567" y="5167122"/>
            <a:ext cx="5033126" cy="676220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470" y="5336577"/>
            <a:ext cx="3580059" cy="1044654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4641566" y="487751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5" name="직선 화살표 연결선 84"/>
          <p:cNvCxnSpPr>
            <a:stCxn id="84" idx="1"/>
          </p:cNvCxnSpPr>
          <p:nvPr/>
        </p:nvCxnSpPr>
        <p:spPr>
          <a:xfrm flipH="1">
            <a:off x="416452" y="3227771"/>
            <a:ext cx="148554" cy="12568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407011" y="5318461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11253394" y="5067041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order.xml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721929" y="4846496"/>
            <a:ext cx="3389726" cy="1863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화살표 연결선 97"/>
          <p:cNvCxnSpPr>
            <a:stCxn id="97" idx="2"/>
          </p:cNvCxnSpPr>
          <p:nvPr/>
        </p:nvCxnSpPr>
        <p:spPr>
          <a:xfrm flipH="1">
            <a:off x="2401556" y="5032892"/>
            <a:ext cx="15236" cy="593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573030" y="3377415"/>
            <a:ext cx="3085220" cy="29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화살표 연결선 90"/>
          <p:cNvCxnSpPr>
            <a:stCxn id="101" idx="3"/>
          </p:cNvCxnSpPr>
          <p:nvPr/>
        </p:nvCxnSpPr>
        <p:spPr>
          <a:xfrm>
            <a:off x="3658250" y="3526233"/>
            <a:ext cx="1113443" cy="16398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4899385" y="5411069"/>
            <a:ext cx="3526157" cy="1863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꺾인 연결선 105"/>
          <p:cNvCxnSpPr>
            <a:stCxn id="112" idx="2"/>
          </p:cNvCxnSpPr>
          <p:nvPr/>
        </p:nvCxnSpPr>
        <p:spPr>
          <a:xfrm rot="16200000" flipH="1">
            <a:off x="7515883" y="4744046"/>
            <a:ext cx="145168" cy="1852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5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8" name="Google Shape;328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" name="Google Shape;329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839287" y="1826917"/>
            <a:ext cx="44488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게시판 글쓰기 </a:t>
            </a:r>
            <a:r>
              <a:rPr lang="en-US" altLang="ko-KR" sz="1800" dirty="0">
                <a:solidFill>
                  <a:srgbClr val="876E59"/>
                </a:solidFill>
              </a:rPr>
              <a:t>1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949197-6F02-42AC-B7A4-3E026C972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9"/>
          <a:stretch/>
        </p:blipFill>
        <p:spPr>
          <a:xfrm>
            <a:off x="4961351" y="1339357"/>
            <a:ext cx="6703297" cy="4254874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8963267" y="1031580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  <a:r>
              <a:rPr lang="en-US" altLang="ko-KR" dirty="0">
                <a:solidFill>
                  <a:srgbClr val="FF0000"/>
                </a:solidFill>
              </a:rPr>
              <a:t>FreeBoardControllerImpl.java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CE978F-2B20-4B84-86E3-86FB8B54D2F7}"/>
              </a:ext>
            </a:extLst>
          </p:cNvPr>
          <p:cNvSpPr/>
          <p:nvPr/>
        </p:nvSpPr>
        <p:spPr>
          <a:xfrm>
            <a:off x="5311186" y="1756785"/>
            <a:ext cx="740961" cy="1222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9178BA-AF00-409A-8097-22D77EC5BD14}"/>
              </a:ext>
            </a:extLst>
          </p:cNvPr>
          <p:cNvSpPr/>
          <p:nvPr/>
        </p:nvSpPr>
        <p:spPr>
          <a:xfrm>
            <a:off x="5167647" y="2280538"/>
            <a:ext cx="3386470" cy="16080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85CFF-D86B-4CE6-8300-5673330C9DC7}"/>
              </a:ext>
            </a:extLst>
          </p:cNvPr>
          <p:cNvSpPr txBox="1"/>
          <p:nvPr/>
        </p:nvSpPr>
        <p:spPr>
          <a:xfrm>
            <a:off x="8554117" y="2280538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게시글을 가져와 </a:t>
            </a:r>
            <a:r>
              <a:rPr lang="en-US" altLang="ko-KR" sz="1100" dirty="0"/>
              <a:t>Map</a:t>
            </a:r>
            <a:r>
              <a:rPr lang="ko-KR" altLang="en-US" sz="1100" dirty="0"/>
              <a:t>에 저장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AE971F-0669-4517-8171-7EC967F51C58}"/>
              </a:ext>
            </a:extLst>
          </p:cNvPr>
          <p:cNvSpPr/>
          <p:nvPr/>
        </p:nvSpPr>
        <p:spPr>
          <a:xfrm>
            <a:off x="5167647" y="3984306"/>
            <a:ext cx="3450265" cy="1079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2A0283-F572-4AAE-BB69-6065AF86E04A}"/>
              </a:ext>
            </a:extLst>
          </p:cNvPr>
          <p:cNvSpPr txBox="1"/>
          <p:nvPr/>
        </p:nvSpPr>
        <p:spPr>
          <a:xfrm>
            <a:off x="8669303" y="3994938"/>
            <a:ext cx="1992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첨부한 이미지 정보를 가져옴</a:t>
            </a:r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C93CA34-96AC-4A2A-A2A3-238C82EB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52" y="2411604"/>
            <a:ext cx="3751200" cy="3145404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19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3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8" name="Google Shape;328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" name="Google Shape;329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5F549F-9C77-42E9-A1F9-251E929D1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" b="-1"/>
          <a:stretch/>
        </p:blipFill>
        <p:spPr>
          <a:xfrm>
            <a:off x="288300" y="2422699"/>
            <a:ext cx="5960010" cy="3965276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EC82BB-2CEC-48BC-B25C-192E769D8B80}"/>
              </a:ext>
            </a:extLst>
          </p:cNvPr>
          <p:cNvSpPr txBox="1"/>
          <p:nvPr/>
        </p:nvSpPr>
        <p:spPr>
          <a:xfrm>
            <a:off x="288300" y="2147436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r>
              <a:rPr lang="en-US" altLang="ko-KR" dirty="0">
                <a:solidFill>
                  <a:srgbClr val="FF0000"/>
                </a:solidFill>
              </a:rPr>
              <a:t>FreeBoardControllerImpl.java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D12935-8224-4698-B8AC-78647123DE2F}"/>
              </a:ext>
            </a:extLst>
          </p:cNvPr>
          <p:cNvSpPr/>
          <p:nvPr/>
        </p:nvSpPr>
        <p:spPr>
          <a:xfrm>
            <a:off x="717189" y="2472421"/>
            <a:ext cx="3322169" cy="1370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98DA9-336E-421B-BBFB-8D7C13634971}"/>
              </a:ext>
            </a:extLst>
          </p:cNvPr>
          <p:cNvSpPr txBox="1"/>
          <p:nvPr/>
        </p:nvSpPr>
        <p:spPr>
          <a:xfrm>
            <a:off x="3287318" y="1970284"/>
            <a:ext cx="2954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게시글 </a:t>
            </a:r>
            <a:r>
              <a:rPr lang="en-US" altLang="ko-KR" sz="1100" dirty="0"/>
              <a:t>/ </a:t>
            </a:r>
            <a:r>
              <a:rPr lang="ko-KR" altLang="en-US" sz="1100" dirty="0"/>
              <a:t>이미지 정보를 각 테이블에 저장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B302D7-6F5A-417F-A691-D0C7760DFDB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039358" y="2180254"/>
            <a:ext cx="251748" cy="360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16406B-0746-4542-B7AD-C82C9BA8FB87}"/>
              </a:ext>
            </a:extLst>
          </p:cNvPr>
          <p:cNvSpPr/>
          <p:nvPr/>
        </p:nvSpPr>
        <p:spPr>
          <a:xfrm>
            <a:off x="717188" y="2621086"/>
            <a:ext cx="5524785" cy="9547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6EAFF8-207B-4573-AEEF-117B8A3B8DE6}"/>
              </a:ext>
            </a:extLst>
          </p:cNvPr>
          <p:cNvSpPr txBox="1"/>
          <p:nvPr/>
        </p:nvSpPr>
        <p:spPr>
          <a:xfrm>
            <a:off x="4586770" y="3140191"/>
            <a:ext cx="1738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업로드한 이미지를 게시글 번호 폴더에 저장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45CBA1-6FCE-4D5D-BDB0-DE659EB2F7D2}"/>
              </a:ext>
            </a:extLst>
          </p:cNvPr>
          <p:cNvSpPr/>
          <p:nvPr/>
        </p:nvSpPr>
        <p:spPr>
          <a:xfrm>
            <a:off x="619248" y="4325452"/>
            <a:ext cx="4591184" cy="824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29DF99-A509-4D49-804E-46931BFE1B49}"/>
              </a:ext>
            </a:extLst>
          </p:cNvPr>
          <p:cNvSpPr txBox="1"/>
          <p:nvPr/>
        </p:nvSpPr>
        <p:spPr>
          <a:xfrm>
            <a:off x="4821363" y="5140216"/>
            <a:ext cx="1581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예외 발생 시 해당 경로 파일을 삭제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39C775-4344-4696-A326-B12F7723317B}"/>
              </a:ext>
            </a:extLst>
          </p:cNvPr>
          <p:cNvSpPr/>
          <p:nvPr/>
        </p:nvSpPr>
        <p:spPr>
          <a:xfrm>
            <a:off x="704831" y="4215390"/>
            <a:ext cx="3745247" cy="11263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318D71-4D43-4DFA-A88F-8FF8401A399A}"/>
              </a:ext>
            </a:extLst>
          </p:cNvPr>
          <p:cNvSpPr/>
          <p:nvPr/>
        </p:nvSpPr>
        <p:spPr>
          <a:xfrm>
            <a:off x="473671" y="6120715"/>
            <a:ext cx="788897" cy="14842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46D546-9A0F-4451-8D87-B358AD9CCE76}"/>
              </a:ext>
            </a:extLst>
          </p:cNvPr>
          <p:cNvSpPr txBox="1"/>
          <p:nvPr/>
        </p:nvSpPr>
        <p:spPr>
          <a:xfrm>
            <a:off x="1823647" y="5992413"/>
            <a:ext cx="2612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정상적으로 실행이 되었으면 메시지와 헤더</a:t>
            </a:r>
            <a:r>
              <a:rPr lang="en-US" altLang="ko-KR" sz="1100" dirty="0"/>
              <a:t>, HTTP </a:t>
            </a:r>
            <a:r>
              <a:rPr lang="ko-KR" altLang="en-US" sz="1100" dirty="0"/>
              <a:t>상태 코드를 반환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D2D76AD-2B4C-4353-A426-45F711CE6585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3129915" y="4272283"/>
            <a:ext cx="1334060" cy="172013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A83A89D-537B-4A6D-A3EF-DE1771DA3E3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262568" y="6194926"/>
            <a:ext cx="561079" cy="129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333;p28">
            <a:extLst>
              <a:ext uri="{FF2B5EF4-FFF2-40B4-BE49-F238E27FC236}">
                <a16:creationId xmlns:a16="http://schemas.microsoft.com/office/drawing/2014/main" id="{53E71A1F-178C-4167-B5BD-F3F7B8BC4C5C}"/>
              </a:ext>
            </a:extLst>
          </p:cNvPr>
          <p:cNvSpPr txBox="1"/>
          <p:nvPr/>
        </p:nvSpPr>
        <p:spPr>
          <a:xfrm>
            <a:off x="839287" y="1826917"/>
            <a:ext cx="19687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게시판 글쓰기 </a:t>
            </a:r>
            <a:r>
              <a:rPr lang="en-US" altLang="ko-KR" sz="1800" dirty="0">
                <a:solidFill>
                  <a:srgbClr val="876E59"/>
                </a:solidFill>
              </a:rPr>
              <a:t>2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그림 324">
            <a:extLst>
              <a:ext uri="{FF2B5EF4-FFF2-40B4-BE49-F238E27FC236}">
                <a16:creationId xmlns:a16="http://schemas.microsoft.com/office/drawing/2014/main" id="{DA070434-07C1-4ABF-967D-08124DBF0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62" y="1548216"/>
            <a:ext cx="5492338" cy="272406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CAA553D-3110-4539-915F-9969E1EF30FE}"/>
              </a:ext>
            </a:extLst>
          </p:cNvPr>
          <p:cNvSpPr txBox="1"/>
          <p:nvPr/>
        </p:nvSpPr>
        <p:spPr>
          <a:xfrm>
            <a:off x="6411362" y="1209558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r>
              <a:rPr lang="en-US" altLang="ko-KR" dirty="0">
                <a:solidFill>
                  <a:srgbClr val="FF0000"/>
                </a:solidFill>
              </a:rPr>
              <a:t>FreeBoardControllerImpl.java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DDFBF61D-DBF7-4A95-AA7B-10BBA6D9A4E8}"/>
              </a:ext>
            </a:extLst>
          </p:cNvPr>
          <p:cNvSpPr/>
          <p:nvPr/>
        </p:nvSpPr>
        <p:spPr>
          <a:xfrm>
            <a:off x="6665473" y="2044380"/>
            <a:ext cx="3585882" cy="8565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504F1E-5126-4677-8416-C55D1E014A8F}"/>
              </a:ext>
            </a:extLst>
          </p:cNvPr>
          <p:cNvSpPr txBox="1"/>
          <p:nvPr/>
        </p:nvSpPr>
        <p:spPr>
          <a:xfrm>
            <a:off x="7684282" y="3817492"/>
            <a:ext cx="3977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파일 정보를 저장할 </a:t>
            </a:r>
            <a:r>
              <a:rPr lang="en-US" altLang="ko-KR" sz="1100" dirty="0" err="1"/>
              <a:t>fileList</a:t>
            </a:r>
            <a:r>
              <a:rPr lang="ko-KR" altLang="en-US" sz="1100" dirty="0"/>
              <a:t>를 선언하고 글쓰기 창에서 전송된 파일들의 정보를 </a:t>
            </a:r>
            <a:r>
              <a:rPr lang="en-US" altLang="ko-KR" sz="1100" dirty="0" err="1"/>
              <a:t>fileList</a:t>
            </a:r>
            <a:r>
              <a:rPr lang="ko-KR" altLang="en-US" sz="1100" dirty="0"/>
              <a:t>에 저장</a:t>
            </a:r>
            <a:endParaRPr lang="ko-KR" altLang="en-US" dirty="0"/>
          </a:p>
        </p:txBody>
      </p:sp>
      <p:sp>
        <p:nvSpPr>
          <p:cNvPr id="31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0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8" name="Google Shape;328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" name="Google Shape;329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333;p28">
            <a:extLst>
              <a:ext uri="{FF2B5EF4-FFF2-40B4-BE49-F238E27FC236}">
                <a16:creationId xmlns:a16="http://schemas.microsoft.com/office/drawing/2014/main" id="{53E71A1F-178C-4167-B5BD-F3F7B8BC4C5C}"/>
              </a:ext>
            </a:extLst>
          </p:cNvPr>
          <p:cNvSpPr txBox="1"/>
          <p:nvPr/>
        </p:nvSpPr>
        <p:spPr>
          <a:xfrm>
            <a:off x="839287" y="1826917"/>
            <a:ext cx="19687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게시판 글쓰기 </a:t>
            </a:r>
            <a:r>
              <a:rPr lang="en-US" altLang="ko-KR" sz="1800" dirty="0">
                <a:solidFill>
                  <a:srgbClr val="876E59"/>
                </a:solidFill>
              </a:rPr>
              <a:t>3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7C92FC-D7E2-439D-BEF2-A9587E97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1" y="2514473"/>
            <a:ext cx="5030314" cy="1145874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AAB12DD-4A9E-456B-B470-02C18951DA87}"/>
              </a:ext>
            </a:extLst>
          </p:cNvPr>
          <p:cNvSpPr txBox="1"/>
          <p:nvPr/>
        </p:nvSpPr>
        <p:spPr>
          <a:xfrm>
            <a:off x="398585" y="2219424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FreeBoardServiceImpl.java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EEEAF6-7E58-48AC-B9F5-F21A107898BE}"/>
              </a:ext>
            </a:extLst>
          </p:cNvPr>
          <p:cNvSpPr txBox="1"/>
          <p:nvPr/>
        </p:nvSpPr>
        <p:spPr>
          <a:xfrm>
            <a:off x="5539431" y="1388625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FreeBoardDAOImpl.java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D1A64D-ABE8-4EF4-B788-BC5E4B7C8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430" y="1764363"/>
            <a:ext cx="6542719" cy="299432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9BEFC5-4610-491D-8B16-ED4683D6D1B0}"/>
              </a:ext>
            </a:extLst>
          </p:cNvPr>
          <p:cNvSpPr/>
          <p:nvPr/>
        </p:nvSpPr>
        <p:spPr>
          <a:xfrm>
            <a:off x="571215" y="2822250"/>
            <a:ext cx="4693309" cy="1764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E6035E-44D6-49F3-A8FB-0375F08F5987}"/>
              </a:ext>
            </a:extLst>
          </p:cNvPr>
          <p:cNvSpPr/>
          <p:nvPr/>
        </p:nvSpPr>
        <p:spPr>
          <a:xfrm>
            <a:off x="587088" y="2998694"/>
            <a:ext cx="4693309" cy="3182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CD610C-4065-4627-AAA9-8342DA3DD9E6}"/>
              </a:ext>
            </a:extLst>
          </p:cNvPr>
          <p:cNvSpPr txBox="1"/>
          <p:nvPr/>
        </p:nvSpPr>
        <p:spPr>
          <a:xfrm>
            <a:off x="375040" y="3650970"/>
            <a:ext cx="3926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게시글을 테이블에 추가하고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Map</a:t>
            </a:r>
            <a:r>
              <a:rPr lang="ko-KR" altLang="en-US" sz="1100" dirty="0"/>
              <a:t>에 게시글 번호를 저장한 뒤 이미지 테이블에 추가함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4F9167-28F3-4E71-9D86-70ED82C35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48" y="4491065"/>
            <a:ext cx="3170525" cy="1452531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A677B6-32D2-4A20-8024-AB1617438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920" y="4848602"/>
            <a:ext cx="5120601" cy="1660735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8D5BFC-0D98-4A87-B9E6-FB0939C56A66}"/>
              </a:ext>
            </a:extLst>
          </p:cNvPr>
          <p:cNvSpPr/>
          <p:nvPr/>
        </p:nvSpPr>
        <p:spPr>
          <a:xfrm>
            <a:off x="5773994" y="2263875"/>
            <a:ext cx="3546987" cy="1696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8958BE-36E0-4DD2-9382-5C08FB14AA7F}"/>
              </a:ext>
            </a:extLst>
          </p:cNvPr>
          <p:cNvSpPr txBox="1"/>
          <p:nvPr/>
        </p:nvSpPr>
        <p:spPr>
          <a:xfrm>
            <a:off x="1906065" y="4194583"/>
            <a:ext cx="1596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board_freeBo.xml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AC7FBA3-5398-494C-B8D9-5E72120B3D1C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3465873" y="2348678"/>
            <a:ext cx="2308121" cy="21423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AA45AAD-9AC5-46AF-8B26-607C79B7BEA1}"/>
              </a:ext>
            </a:extLst>
          </p:cNvPr>
          <p:cNvSpPr txBox="1"/>
          <p:nvPr/>
        </p:nvSpPr>
        <p:spPr>
          <a:xfrm>
            <a:off x="3563920" y="4567017"/>
            <a:ext cx="1596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board_freeBo.xml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E2D851-5599-47FD-A14E-E765D166DBC4}"/>
              </a:ext>
            </a:extLst>
          </p:cNvPr>
          <p:cNvSpPr/>
          <p:nvPr/>
        </p:nvSpPr>
        <p:spPr>
          <a:xfrm>
            <a:off x="5941570" y="4311012"/>
            <a:ext cx="3202510" cy="1696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0571E6D-38D0-430E-ADAE-CBE80B1CCF9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124220" y="4480617"/>
            <a:ext cx="1" cy="3679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86A976A3-00C0-45F4-954B-EE8385F2C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484" y="1221169"/>
            <a:ext cx="4419383" cy="510991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440A99F6-2FD3-4C93-8255-C99A843B298A}"/>
              </a:ext>
            </a:extLst>
          </p:cNvPr>
          <p:cNvSpPr/>
          <p:nvPr/>
        </p:nvSpPr>
        <p:spPr>
          <a:xfrm>
            <a:off x="5769332" y="1985804"/>
            <a:ext cx="2511888" cy="1621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592F606-86C5-43DF-A4A1-CE3F392AF031}"/>
              </a:ext>
            </a:extLst>
          </p:cNvPr>
          <p:cNvCxnSpPr>
            <a:stCxn id="71" idx="3"/>
          </p:cNvCxnSpPr>
          <p:nvPr/>
        </p:nvCxnSpPr>
        <p:spPr>
          <a:xfrm flipV="1">
            <a:off x="8281220" y="1563636"/>
            <a:ext cx="162232" cy="503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768C8B4-09BC-41F7-89F9-4CA8AEFB7FF3}"/>
              </a:ext>
            </a:extLst>
          </p:cNvPr>
          <p:cNvSpPr/>
          <p:nvPr/>
        </p:nvSpPr>
        <p:spPr>
          <a:xfrm>
            <a:off x="7932175" y="1361828"/>
            <a:ext cx="3984522" cy="2018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0167DCE-C7AA-4A91-A6BE-AD8AF9BA4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1812" y="5269544"/>
            <a:ext cx="4030725" cy="778818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A1667FC-6E34-42DE-9BF9-DA409FED98F0}"/>
              </a:ext>
            </a:extLst>
          </p:cNvPr>
          <p:cNvSpPr txBox="1"/>
          <p:nvPr/>
        </p:nvSpPr>
        <p:spPr>
          <a:xfrm>
            <a:off x="7743765" y="4984644"/>
            <a:ext cx="1596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board_freeBo.xml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24734B-DD18-4AC8-8F76-F86B470C632D}"/>
              </a:ext>
            </a:extLst>
          </p:cNvPr>
          <p:cNvCxnSpPr>
            <a:stCxn id="74" idx="3"/>
            <a:endCxn id="64" idx="0"/>
          </p:cNvCxnSpPr>
          <p:nvPr/>
        </p:nvCxnSpPr>
        <p:spPr>
          <a:xfrm flipH="1">
            <a:off x="9857175" y="1462732"/>
            <a:ext cx="2059522" cy="38068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6C8CA05-3BCA-4A5A-BB88-DE0188E4EC17}"/>
              </a:ext>
            </a:extLst>
          </p:cNvPr>
          <p:cNvSpPr txBox="1"/>
          <p:nvPr/>
        </p:nvSpPr>
        <p:spPr>
          <a:xfrm>
            <a:off x="8639145" y="935433"/>
            <a:ext cx="3926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게시글 번호를 가져와 </a:t>
            </a:r>
            <a:r>
              <a:rPr lang="en-US" altLang="ko-KR" sz="1100" dirty="0"/>
              <a:t>Map</a:t>
            </a:r>
            <a:r>
              <a:rPr lang="ko-KR" altLang="en-US" sz="1100" dirty="0"/>
              <a:t>에 저장</a:t>
            </a:r>
          </a:p>
        </p:txBody>
      </p:sp>
      <p:sp>
        <p:nvSpPr>
          <p:cNvPr id="33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342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ED35ED91-D739-4517-95D8-C8EE926C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84" y="5457209"/>
            <a:ext cx="4647090" cy="847780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3DD2F29-22A5-443E-B114-61A436AF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4" y="1948797"/>
            <a:ext cx="4095134" cy="240698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48FF22-91B2-4AC0-B39A-8BDED3C3331D}"/>
              </a:ext>
            </a:extLst>
          </p:cNvPr>
          <p:cNvSpPr/>
          <p:nvPr/>
        </p:nvSpPr>
        <p:spPr>
          <a:xfrm>
            <a:off x="4660680" y="2735129"/>
            <a:ext cx="1721798" cy="1156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7" name="Google Shape;327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8" name="Google Shape;328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" name="Google Shape;329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839287" y="1826917"/>
            <a:ext cx="44488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게시글 삭제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4389986" y="1642956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FreeBoardControllerImpl.java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41EB-F0B8-4F7E-AD4D-BF8C93593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96" y="2185499"/>
            <a:ext cx="3578070" cy="4254874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9D9F86-C8D5-4738-BE6F-53E4D8C31652}"/>
              </a:ext>
            </a:extLst>
          </p:cNvPr>
          <p:cNvSpPr txBox="1"/>
          <p:nvPr/>
        </p:nvSpPr>
        <p:spPr>
          <a:xfrm>
            <a:off x="4200287" y="4346722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FreeBoardServiceImpl.java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C6C630E-86BB-4365-8B9F-989F6E256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854" y="4595176"/>
            <a:ext cx="4615025" cy="49755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1567E29-73F3-4F02-A837-4D8EA9B7CFF0}"/>
              </a:ext>
            </a:extLst>
          </p:cNvPr>
          <p:cNvSpPr txBox="1"/>
          <p:nvPr/>
        </p:nvSpPr>
        <p:spPr>
          <a:xfrm>
            <a:off x="4257283" y="5168370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FreeBoardDAOImpl.java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FA1C49-FDA0-4A09-8157-48AD62DFAEE4}"/>
              </a:ext>
            </a:extLst>
          </p:cNvPr>
          <p:cNvSpPr txBox="1"/>
          <p:nvPr/>
        </p:nvSpPr>
        <p:spPr>
          <a:xfrm>
            <a:off x="10285172" y="3820084"/>
            <a:ext cx="1641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board_freeBo.xml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6288F8-2BD0-47CF-86DE-8A78D6E693E5}"/>
              </a:ext>
            </a:extLst>
          </p:cNvPr>
          <p:cNvSpPr txBox="1"/>
          <p:nvPr/>
        </p:nvSpPr>
        <p:spPr>
          <a:xfrm>
            <a:off x="8537724" y="2492868"/>
            <a:ext cx="329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게시글 삭제 시 해당 </a:t>
            </a:r>
            <a:r>
              <a:rPr lang="ko-KR" altLang="en-US" sz="1100" dirty="0" err="1"/>
              <a:t>게시글에</a:t>
            </a:r>
            <a:r>
              <a:rPr lang="ko-KR" altLang="en-US" sz="1100" dirty="0"/>
              <a:t> 답변 글과 이미지들이 모두 삭제됨</a:t>
            </a:r>
            <a:endParaRPr lang="en-US" altLang="ko-KR" sz="1100" dirty="0"/>
          </a:p>
          <a:p>
            <a:r>
              <a:rPr lang="ko-KR" altLang="en-US" sz="1100" dirty="0"/>
              <a:t>게시글 관리를 위해 </a:t>
            </a:r>
            <a:r>
              <a:rPr lang="en-US" altLang="ko-KR" sz="1100" dirty="0"/>
              <a:t>delete</a:t>
            </a:r>
            <a:r>
              <a:rPr lang="ko-KR" altLang="en-US" sz="1100" dirty="0"/>
              <a:t>가 아닌 </a:t>
            </a:r>
            <a:r>
              <a:rPr lang="en-US" altLang="ko-KR" sz="1100" dirty="0" err="1"/>
              <a:t>is_del</a:t>
            </a:r>
            <a:r>
              <a:rPr lang="en-US" altLang="ko-KR" sz="1100" dirty="0"/>
              <a:t> </a:t>
            </a:r>
            <a:r>
              <a:rPr lang="ko-KR" altLang="en-US" sz="1100" dirty="0"/>
              <a:t>컬럼을 </a:t>
            </a:r>
            <a:r>
              <a:rPr lang="en-US" altLang="ko-KR" sz="1100" dirty="0"/>
              <a:t>1</a:t>
            </a:r>
            <a:r>
              <a:rPr lang="ko-KR" altLang="en-US" sz="1100" dirty="0"/>
              <a:t>로 업데이트 하여 삭제처리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C829A3C-7B62-403A-9528-20F260ECA099}"/>
              </a:ext>
            </a:extLst>
          </p:cNvPr>
          <p:cNvSpPr/>
          <p:nvPr/>
        </p:nvSpPr>
        <p:spPr>
          <a:xfrm>
            <a:off x="1839817" y="6175605"/>
            <a:ext cx="610940" cy="204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2B6C9C1-D508-41F1-8284-9A553527D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580" y="4127861"/>
            <a:ext cx="2869785" cy="2384996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22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34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47405FE-8BBA-460D-ADA9-672F5AE1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545" y="695181"/>
            <a:ext cx="5254545" cy="1031666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48FF22-91B2-4AC0-B39A-8BDED3C3331D}"/>
              </a:ext>
            </a:extLst>
          </p:cNvPr>
          <p:cNvSpPr/>
          <p:nvPr/>
        </p:nvSpPr>
        <p:spPr>
          <a:xfrm>
            <a:off x="6067095" y="765490"/>
            <a:ext cx="2228619" cy="1421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7" name="Google Shape;327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8" name="Google Shape;328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" name="Google Shape;329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839287" y="1826917"/>
            <a:ext cx="44488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게시글 상세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4406151" y="392031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FreeBoardControllerImpl.java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9D9F86-C8D5-4738-BE6F-53E4D8C31652}"/>
              </a:ext>
            </a:extLst>
          </p:cNvPr>
          <p:cNvSpPr txBox="1"/>
          <p:nvPr/>
        </p:nvSpPr>
        <p:spPr>
          <a:xfrm>
            <a:off x="3531799" y="183506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FreeBoardServiceImpl.java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FA1C49-FDA0-4A09-8157-48AD62DFAEE4}"/>
              </a:ext>
            </a:extLst>
          </p:cNvPr>
          <p:cNvSpPr txBox="1"/>
          <p:nvPr/>
        </p:nvSpPr>
        <p:spPr>
          <a:xfrm>
            <a:off x="7704044" y="5409725"/>
            <a:ext cx="1641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board_freeBo.xml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6288F8-2BD0-47CF-86DE-8A78D6E693E5}"/>
              </a:ext>
            </a:extLst>
          </p:cNvPr>
          <p:cNvSpPr txBox="1"/>
          <p:nvPr/>
        </p:nvSpPr>
        <p:spPr>
          <a:xfrm>
            <a:off x="8518613" y="4549678"/>
            <a:ext cx="34222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게시글 번호</a:t>
            </a:r>
            <a:r>
              <a:rPr lang="en-US" altLang="ko-KR" sz="1100" dirty="0"/>
              <a:t>(free_bo_no)</a:t>
            </a:r>
            <a:r>
              <a:rPr lang="ko-KR" altLang="en-US" sz="1100" dirty="0"/>
              <a:t>를 받아와 </a:t>
            </a:r>
            <a:r>
              <a:rPr lang="en-US" altLang="ko-KR" sz="1100" dirty="0"/>
              <a:t>Service</a:t>
            </a:r>
            <a:r>
              <a:rPr lang="ko-KR" altLang="en-US" sz="1100" dirty="0"/>
              <a:t>를 이용해 각각 필요한 </a:t>
            </a:r>
            <a:r>
              <a:rPr lang="en-US" altLang="ko-KR" sz="1100" dirty="0"/>
              <a:t>DB</a:t>
            </a:r>
            <a:r>
              <a:rPr lang="ko-KR" altLang="en-US" sz="1100" dirty="0"/>
              <a:t>를 </a:t>
            </a:r>
            <a:r>
              <a:rPr lang="en-US" altLang="ko-KR" sz="1100" dirty="0"/>
              <a:t>DAO</a:t>
            </a:r>
            <a:r>
              <a:rPr lang="ko-KR" altLang="en-US" sz="1100" dirty="0"/>
              <a:t>를 통해 게시글과 이미지들을 </a:t>
            </a:r>
            <a:r>
              <a:rPr lang="en-US" altLang="ko-KR" sz="1100" dirty="0"/>
              <a:t>Map</a:t>
            </a:r>
            <a:r>
              <a:rPr lang="ko-KR" altLang="en-US" sz="1100" dirty="0"/>
              <a:t>에 저장하여 </a:t>
            </a:r>
            <a:r>
              <a:rPr lang="en-US" altLang="ko-KR" sz="1100" dirty="0"/>
              <a:t>View</a:t>
            </a:r>
            <a:r>
              <a:rPr lang="ko-KR" altLang="en-US" sz="1100" dirty="0"/>
              <a:t>에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34B28-C72C-4245-AA8F-EB65811C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02" y="2362228"/>
            <a:ext cx="3003693" cy="3468182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275AD1-A0C1-4465-BB3A-18ECCDA061AD}"/>
              </a:ext>
            </a:extLst>
          </p:cNvPr>
          <p:cNvSpPr/>
          <p:nvPr/>
        </p:nvSpPr>
        <p:spPr>
          <a:xfrm>
            <a:off x="4613445" y="1085002"/>
            <a:ext cx="3090599" cy="11144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6CA273-34B4-43B1-B6F5-B7A7B9256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366" y="2095895"/>
            <a:ext cx="4604060" cy="1318123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137CC7-8BCE-438D-8661-4165880017B3}"/>
              </a:ext>
            </a:extLst>
          </p:cNvPr>
          <p:cNvSpPr/>
          <p:nvPr/>
        </p:nvSpPr>
        <p:spPr>
          <a:xfrm>
            <a:off x="3865280" y="2443030"/>
            <a:ext cx="2269021" cy="129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9D87BB-F30F-44DF-B5EF-F7A67BAA0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948" y="3820084"/>
            <a:ext cx="4788665" cy="1408430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B785E2A-BF3C-4EFD-A4F8-230A5E7590E7}"/>
              </a:ext>
            </a:extLst>
          </p:cNvPr>
          <p:cNvSpPr txBox="1"/>
          <p:nvPr/>
        </p:nvSpPr>
        <p:spPr>
          <a:xfrm>
            <a:off x="3605366" y="3517440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FreeBoardDAOImpl.java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1A9B74-F5FD-4C56-AB9F-9D1F152651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799" y="5440133"/>
            <a:ext cx="4205180" cy="847220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1BD0F4-6A87-45BD-8400-247D5BF2D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921" y="5744397"/>
            <a:ext cx="4672444" cy="877628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D7CE08-8E1B-40BC-B097-F8A0A0352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8644" y="2036264"/>
            <a:ext cx="4448892" cy="56124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AB0D16-39BE-4462-889B-9F9FFFF63C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8613" y="2762816"/>
            <a:ext cx="2911377" cy="925426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30B11-7919-4085-94B1-BF39B92D50B5}"/>
              </a:ext>
            </a:extLst>
          </p:cNvPr>
          <p:cNvSpPr/>
          <p:nvPr/>
        </p:nvSpPr>
        <p:spPr>
          <a:xfrm>
            <a:off x="7704043" y="2277116"/>
            <a:ext cx="3379369" cy="178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81779BC-F0D3-4BE6-96F4-00BD792A1AB9}"/>
              </a:ext>
            </a:extLst>
          </p:cNvPr>
          <p:cNvCxnSpPr>
            <a:cxnSpLocks/>
            <a:stCxn id="29" idx="3"/>
            <a:endCxn id="44" idx="1"/>
          </p:cNvCxnSpPr>
          <p:nvPr/>
        </p:nvCxnSpPr>
        <p:spPr>
          <a:xfrm flipV="1">
            <a:off x="6134301" y="2366471"/>
            <a:ext cx="1569742" cy="1410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58A36D-1FF7-4308-B6CE-55D88E5C306A}"/>
              </a:ext>
            </a:extLst>
          </p:cNvPr>
          <p:cNvCxnSpPr>
            <a:cxnSpLocks/>
            <a:stCxn id="44" idx="2"/>
            <a:endCxn id="18" idx="0"/>
          </p:cNvCxnSpPr>
          <p:nvPr/>
        </p:nvCxnSpPr>
        <p:spPr>
          <a:xfrm>
            <a:off x="9393728" y="2455826"/>
            <a:ext cx="580574" cy="306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32D1D5D-62ED-4A34-9B58-168AD8B8B98B}"/>
              </a:ext>
            </a:extLst>
          </p:cNvPr>
          <p:cNvSpPr txBox="1"/>
          <p:nvPr/>
        </p:nvSpPr>
        <p:spPr>
          <a:xfrm>
            <a:off x="7788031" y="1396526"/>
            <a:ext cx="3422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게시글 조회 전 조회수 증가 </a:t>
            </a:r>
          </a:p>
        </p:txBody>
      </p:sp>
      <p:sp>
        <p:nvSpPr>
          <p:cNvPr id="30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18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4C330E90-B3B3-467B-9931-7EA66AC8D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1" y="2412552"/>
            <a:ext cx="3896446" cy="3018731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grpSp>
        <p:nvGrpSpPr>
          <p:cNvPr id="327" name="Google Shape;327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8" name="Google Shape;328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" name="Google Shape;329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839287" y="1826917"/>
            <a:ext cx="44488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게시판 목록 </a:t>
            </a:r>
            <a:r>
              <a:rPr lang="en-US" altLang="ko-KR" sz="1800" dirty="0">
                <a:solidFill>
                  <a:srgbClr val="876E59"/>
                </a:solidFill>
              </a:rPr>
              <a:t>– </a:t>
            </a:r>
            <a:r>
              <a:rPr lang="ko-KR" altLang="en-US" sz="1800" dirty="0">
                <a:solidFill>
                  <a:srgbClr val="876E59"/>
                </a:solidFill>
              </a:rPr>
              <a:t>페이징과 검색 </a:t>
            </a:r>
            <a:r>
              <a:rPr lang="en-US" altLang="ko-KR" sz="1800" dirty="0">
                <a:solidFill>
                  <a:srgbClr val="876E59"/>
                </a:solidFill>
              </a:rPr>
              <a:t>1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4617028" y="1195535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FreeBoardControllerImpl.java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BF8AC5-E80B-4AA4-8E8E-3A767F96A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28" y="1529318"/>
            <a:ext cx="6525888" cy="482833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7240B6-0165-47AF-A0CB-D9B8736E736E}"/>
              </a:ext>
            </a:extLst>
          </p:cNvPr>
          <p:cNvSpPr/>
          <p:nvPr/>
        </p:nvSpPr>
        <p:spPr>
          <a:xfrm>
            <a:off x="1637840" y="5211076"/>
            <a:ext cx="1542348" cy="1640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14EB72-BF59-4A36-988C-ACA6D15C4E01}"/>
              </a:ext>
            </a:extLst>
          </p:cNvPr>
          <p:cNvSpPr/>
          <p:nvPr/>
        </p:nvSpPr>
        <p:spPr>
          <a:xfrm>
            <a:off x="4848415" y="2933723"/>
            <a:ext cx="4213392" cy="5678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C1E4C-9658-4E28-90BD-99C2C8918534}"/>
              </a:ext>
            </a:extLst>
          </p:cNvPr>
          <p:cNvSpPr txBox="1"/>
          <p:nvPr/>
        </p:nvSpPr>
        <p:spPr>
          <a:xfrm>
            <a:off x="7338310" y="2368054"/>
            <a:ext cx="4027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요청 시 </a:t>
            </a:r>
            <a:r>
              <a:rPr lang="en-US" altLang="ko-KR" sz="1100" dirty="0"/>
              <a:t>section </a:t>
            </a:r>
            <a:r>
              <a:rPr lang="ko-KR" altLang="en-US" sz="1100" dirty="0"/>
              <a:t>값과 </a:t>
            </a:r>
            <a:r>
              <a:rPr lang="en-US" altLang="ko-KR" sz="1100" dirty="0" err="1"/>
              <a:t>pageNum</a:t>
            </a:r>
            <a:r>
              <a:rPr lang="en-US" altLang="ko-KR" sz="1100" dirty="0"/>
              <a:t> </a:t>
            </a:r>
            <a:r>
              <a:rPr lang="ko-KR" altLang="en-US" sz="1100" dirty="0"/>
              <a:t>값을 구함</a:t>
            </a:r>
            <a:endParaRPr lang="en-US" altLang="ko-KR" sz="1100" dirty="0"/>
          </a:p>
          <a:p>
            <a:endParaRPr lang="en-US" altLang="ko-KR" sz="1000" dirty="0"/>
          </a:p>
          <a:p>
            <a:r>
              <a:rPr lang="ko-KR" altLang="en-US" sz="1100" dirty="0"/>
              <a:t>최초 요청 시 </a:t>
            </a:r>
            <a:r>
              <a:rPr lang="en-US" altLang="ko-KR" sz="1100" dirty="0"/>
              <a:t>section</a:t>
            </a:r>
            <a:r>
              <a:rPr lang="ko-KR" altLang="en-US" sz="1100" dirty="0"/>
              <a:t>과 </a:t>
            </a:r>
            <a:r>
              <a:rPr lang="en-US" altLang="ko-KR" sz="1100" dirty="0" err="1"/>
              <a:t>pageNum</a:t>
            </a:r>
            <a:r>
              <a:rPr lang="en-US" altLang="ko-KR" sz="1100" dirty="0"/>
              <a:t> </a:t>
            </a:r>
            <a:r>
              <a:rPr lang="ko-KR" altLang="en-US" sz="1100" dirty="0"/>
              <a:t>값이 없으면 </a:t>
            </a:r>
            <a:r>
              <a:rPr lang="en-US" altLang="ko-KR" sz="1100" dirty="0"/>
              <a:t>1</a:t>
            </a:r>
            <a:r>
              <a:rPr lang="ko-KR" altLang="en-US" sz="1100" dirty="0"/>
              <a:t>로 초기화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305189-AA91-4411-8DA0-5DB6F40B741A}"/>
              </a:ext>
            </a:extLst>
          </p:cNvPr>
          <p:cNvSpPr/>
          <p:nvPr/>
        </p:nvSpPr>
        <p:spPr>
          <a:xfrm>
            <a:off x="4848415" y="3717642"/>
            <a:ext cx="3645685" cy="2996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8F04ED-555B-4D19-A2A2-9CBFE3781CD0}"/>
              </a:ext>
            </a:extLst>
          </p:cNvPr>
          <p:cNvSpPr/>
          <p:nvPr/>
        </p:nvSpPr>
        <p:spPr>
          <a:xfrm>
            <a:off x="4848415" y="4853355"/>
            <a:ext cx="5470151" cy="2176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B783E-5CA4-4332-A8E4-140949ABF6C9}"/>
              </a:ext>
            </a:extLst>
          </p:cNvPr>
          <p:cNvSpPr txBox="1"/>
          <p:nvPr/>
        </p:nvSpPr>
        <p:spPr>
          <a:xfrm>
            <a:off x="9190704" y="3940106"/>
            <a:ext cx="23223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Section</a:t>
            </a:r>
            <a:r>
              <a:rPr lang="ko-KR" altLang="en-US" sz="1100" dirty="0"/>
              <a:t>과 </a:t>
            </a:r>
            <a:r>
              <a:rPr lang="en-US" altLang="ko-KR" sz="1100" dirty="0" err="1"/>
              <a:t>pageNum</a:t>
            </a:r>
            <a:r>
              <a:rPr lang="en-US" altLang="ko-KR" sz="1100" dirty="0"/>
              <a:t> </a:t>
            </a:r>
            <a:r>
              <a:rPr lang="ko-KR" altLang="en-US" sz="1100" dirty="0"/>
              <a:t>값을 </a:t>
            </a:r>
            <a:r>
              <a:rPr lang="en-US" altLang="ko-KR" sz="1100" dirty="0"/>
              <a:t>Map</a:t>
            </a:r>
            <a:r>
              <a:rPr lang="ko-KR" altLang="en-US" sz="1100" dirty="0"/>
              <a:t>에 저장 후 그 값으로 해당 섹션과 페이지에 해당되는 글 목록을 조회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9F67A6D-E169-40A7-8535-7015E464FFE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494100" y="3867468"/>
            <a:ext cx="696604" cy="3727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CD7AAAA-A0A5-4E07-897B-65D8CDB066FC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rot="10800000" flipH="1" flipV="1">
            <a:off x="9190704" y="4240187"/>
            <a:ext cx="1127862" cy="721973"/>
          </a:xfrm>
          <a:prstGeom prst="bentConnector5">
            <a:avLst>
              <a:gd name="adj1" fmla="val -20268"/>
              <a:gd name="adj2" fmla="val 63247"/>
              <a:gd name="adj3" fmla="val 12026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9DC36A3-5A81-4404-B0E0-B8EB67EDC9DB}"/>
              </a:ext>
            </a:extLst>
          </p:cNvPr>
          <p:cNvSpPr/>
          <p:nvPr/>
        </p:nvSpPr>
        <p:spPr>
          <a:xfrm>
            <a:off x="497661" y="2724920"/>
            <a:ext cx="664712" cy="858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6E7772-C17D-43E4-B141-4356A4E68C87}"/>
              </a:ext>
            </a:extLst>
          </p:cNvPr>
          <p:cNvSpPr/>
          <p:nvPr/>
        </p:nvSpPr>
        <p:spPr>
          <a:xfrm>
            <a:off x="1162373" y="2698968"/>
            <a:ext cx="2303766" cy="2347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61638BD-719C-4D4C-8F41-6A78F6713194}"/>
              </a:ext>
            </a:extLst>
          </p:cNvPr>
          <p:cNvSpPr/>
          <p:nvPr/>
        </p:nvSpPr>
        <p:spPr>
          <a:xfrm>
            <a:off x="4848415" y="4240187"/>
            <a:ext cx="3323433" cy="56527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44E165-EA9E-401C-B08D-B4709412B116}"/>
              </a:ext>
            </a:extLst>
          </p:cNvPr>
          <p:cNvSpPr txBox="1"/>
          <p:nvPr/>
        </p:nvSpPr>
        <p:spPr>
          <a:xfrm>
            <a:off x="1188761" y="5502255"/>
            <a:ext cx="33135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요청 시 검색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제목</a:t>
            </a:r>
            <a:r>
              <a:rPr lang="en-US" altLang="ko-KR" sz="1100" dirty="0"/>
              <a:t>,</a:t>
            </a:r>
            <a:r>
              <a:rPr lang="ko-KR" altLang="en-US" sz="1100" dirty="0"/>
              <a:t>내용</a:t>
            </a:r>
            <a:r>
              <a:rPr lang="en-US" altLang="ko-KR" sz="1100" dirty="0"/>
              <a:t>,</a:t>
            </a:r>
            <a:r>
              <a:rPr lang="ko-KR" altLang="en-US" sz="1100" dirty="0"/>
              <a:t>작성자</a:t>
            </a:r>
            <a:r>
              <a:rPr lang="en-US" altLang="ko-KR" sz="1100" dirty="0"/>
              <a:t>)</a:t>
            </a:r>
            <a:r>
              <a:rPr lang="ko-KR" altLang="en-US" sz="1100" dirty="0"/>
              <a:t>와 키워드</a:t>
            </a:r>
            <a:r>
              <a:rPr lang="en-US" altLang="ko-KR" sz="1100" dirty="0"/>
              <a:t> </a:t>
            </a:r>
            <a:r>
              <a:rPr lang="ko-KR" altLang="en-US" sz="1100" dirty="0"/>
              <a:t>값을 구하여 </a:t>
            </a:r>
            <a:r>
              <a:rPr lang="en-US" altLang="ko-KR" sz="1100" dirty="0"/>
              <a:t>Map</a:t>
            </a:r>
            <a:r>
              <a:rPr lang="ko-KR" altLang="en-US" sz="1100" dirty="0"/>
              <a:t>에 저장 후 그 값으로 검색조건이 해당되는 글 목록을 조회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7341290-DB3E-4AEE-9BE4-DE373536F38A}"/>
              </a:ext>
            </a:extLst>
          </p:cNvPr>
          <p:cNvCxnSpPr>
            <a:cxnSpLocks/>
          </p:cNvCxnSpPr>
          <p:nvPr/>
        </p:nvCxnSpPr>
        <p:spPr>
          <a:xfrm flipH="1">
            <a:off x="4386590" y="4522825"/>
            <a:ext cx="461825" cy="1041396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CB0E173-A5A2-48CB-A758-8752997CBDC9}"/>
              </a:ext>
            </a:extLst>
          </p:cNvPr>
          <p:cNvCxnSpPr>
            <a:stCxn id="27" idx="1"/>
          </p:cNvCxnSpPr>
          <p:nvPr/>
        </p:nvCxnSpPr>
        <p:spPr>
          <a:xfrm flipH="1">
            <a:off x="4394107" y="4962161"/>
            <a:ext cx="454308" cy="60206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2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4E23E39-A13A-49D0-8AC5-1168A5BA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27" y="1503312"/>
            <a:ext cx="5937133" cy="3854915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C330E90-B3B3-467B-9931-7EA66AC8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1" y="2412552"/>
            <a:ext cx="3896446" cy="3018731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grpSp>
        <p:nvGrpSpPr>
          <p:cNvPr id="327" name="Google Shape;327;p28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28" name="Google Shape;328;p28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" name="Google Shape;329;p28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1" name="Google Shape;331;p28"/>
          <p:cNvSpPr txBox="1"/>
          <p:nvPr/>
        </p:nvSpPr>
        <p:spPr>
          <a:xfrm>
            <a:off x="10432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핵심 소스 및 구현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839287" y="1826917"/>
            <a:ext cx="44488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1800"/>
            </a:pPr>
            <a:r>
              <a:rPr lang="ko-KR" altLang="en-US" sz="1800" dirty="0">
                <a:solidFill>
                  <a:srgbClr val="876E59"/>
                </a:solidFill>
              </a:rPr>
              <a:t>게시판 목록 </a:t>
            </a:r>
            <a:r>
              <a:rPr lang="en-US" altLang="ko-KR" sz="1800" dirty="0">
                <a:solidFill>
                  <a:srgbClr val="876E59"/>
                </a:solidFill>
              </a:rPr>
              <a:t>– </a:t>
            </a:r>
            <a:r>
              <a:rPr lang="ko-KR" altLang="en-US" sz="1800" dirty="0">
                <a:solidFill>
                  <a:srgbClr val="876E59"/>
                </a:solidFill>
              </a:rPr>
              <a:t>페이징과 검색 </a:t>
            </a:r>
            <a:r>
              <a:rPr lang="en-US" altLang="ko-KR" sz="1800" dirty="0">
                <a:solidFill>
                  <a:srgbClr val="876E59"/>
                </a:solidFill>
              </a:rPr>
              <a:t>2</a:t>
            </a:r>
            <a:endParaRPr lang="ko-KR" altLang="en-US"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AD4C5F-EC10-44A4-9747-5969D8B9AE13}"/>
              </a:ext>
            </a:extLst>
          </p:cNvPr>
          <p:cNvSpPr txBox="1"/>
          <p:nvPr/>
        </p:nvSpPr>
        <p:spPr>
          <a:xfrm>
            <a:off x="4617028" y="1195535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board_freeBo.xml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7240B6-0165-47AF-A0CB-D9B8736E736E}"/>
              </a:ext>
            </a:extLst>
          </p:cNvPr>
          <p:cNvSpPr/>
          <p:nvPr/>
        </p:nvSpPr>
        <p:spPr>
          <a:xfrm>
            <a:off x="1637840" y="5211076"/>
            <a:ext cx="1542348" cy="1640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B783E-5CA4-4332-A8E4-140949ABF6C9}"/>
              </a:ext>
            </a:extLst>
          </p:cNvPr>
          <p:cNvSpPr txBox="1"/>
          <p:nvPr/>
        </p:nvSpPr>
        <p:spPr>
          <a:xfrm>
            <a:off x="9459062" y="5358227"/>
            <a:ext cx="174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r>
              <a:rPr lang="ko-KR" altLang="en-US" sz="1100" dirty="0"/>
              <a:t>페이지 당 </a:t>
            </a:r>
            <a:r>
              <a:rPr lang="en-US" altLang="ko-KR" sz="1100" dirty="0"/>
              <a:t>10</a:t>
            </a:r>
            <a:r>
              <a:rPr lang="ko-KR" altLang="en-US" sz="1100" dirty="0"/>
              <a:t>개 씩 출력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9DC36A3-5A81-4404-B0E0-B8EB67EDC9DB}"/>
              </a:ext>
            </a:extLst>
          </p:cNvPr>
          <p:cNvSpPr/>
          <p:nvPr/>
        </p:nvSpPr>
        <p:spPr>
          <a:xfrm>
            <a:off x="497661" y="2724920"/>
            <a:ext cx="664712" cy="858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6E7772-C17D-43E4-B141-4356A4E68C87}"/>
              </a:ext>
            </a:extLst>
          </p:cNvPr>
          <p:cNvSpPr/>
          <p:nvPr/>
        </p:nvSpPr>
        <p:spPr>
          <a:xfrm>
            <a:off x="1162373" y="2698968"/>
            <a:ext cx="2303766" cy="2347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91B8EA-519A-40BE-A0DF-C49E02E2BF1C}"/>
              </a:ext>
            </a:extLst>
          </p:cNvPr>
          <p:cNvSpPr/>
          <p:nvPr/>
        </p:nvSpPr>
        <p:spPr>
          <a:xfrm>
            <a:off x="5281827" y="1838658"/>
            <a:ext cx="1471585" cy="1813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3DB2B-F768-43EF-AD0C-021FC81FE12B}"/>
              </a:ext>
            </a:extLst>
          </p:cNvPr>
          <p:cNvSpPr/>
          <p:nvPr/>
        </p:nvSpPr>
        <p:spPr>
          <a:xfrm>
            <a:off x="4801111" y="5070057"/>
            <a:ext cx="5532170" cy="1813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C367E1-DE3C-4111-B6C1-98BB1B64741B}"/>
              </a:ext>
            </a:extLst>
          </p:cNvPr>
          <p:cNvSpPr/>
          <p:nvPr/>
        </p:nvSpPr>
        <p:spPr>
          <a:xfrm>
            <a:off x="5244910" y="3595828"/>
            <a:ext cx="5309250" cy="14251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4B2DBD-5B27-4C39-8432-A0475DA0D3C4}"/>
              </a:ext>
            </a:extLst>
          </p:cNvPr>
          <p:cNvSpPr txBox="1"/>
          <p:nvPr/>
        </p:nvSpPr>
        <p:spPr>
          <a:xfrm>
            <a:off x="8231787" y="3728764"/>
            <a:ext cx="2322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검색 카테고리와 키워드가 </a:t>
            </a:r>
            <a:r>
              <a:rPr lang="en-US" altLang="ko-KR" sz="1100" dirty="0"/>
              <a:t>null </a:t>
            </a:r>
            <a:r>
              <a:rPr lang="ko-KR" altLang="en-US" sz="1100" dirty="0"/>
              <a:t>값이 아니라면 검색</a:t>
            </a:r>
          </a:p>
        </p:txBody>
      </p:sp>
      <p:cxnSp>
        <p:nvCxnSpPr>
          <p:cNvPr id="3" name="꺾인 연결선 2"/>
          <p:cNvCxnSpPr>
            <a:endCxn id="28" idx="1"/>
          </p:cNvCxnSpPr>
          <p:nvPr/>
        </p:nvCxnSpPr>
        <p:spPr>
          <a:xfrm rot="16200000" flipH="1">
            <a:off x="9222303" y="5252273"/>
            <a:ext cx="237586" cy="23593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344;p29"/>
          <p:cNvSpPr txBox="1"/>
          <p:nvPr/>
        </p:nvSpPr>
        <p:spPr>
          <a:xfrm>
            <a:off x="1043255" y="569880"/>
            <a:ext cx="3068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핵심 소스 및 </a:t>
            </a:r>
            <a:r>
              <a:rPr lang="ko-KR" sz="2400" dirty="0" smtClean="0">
                <a:solidFill>
                  <a:srgbClr val="ACC6AB"/>
                </a:solidFill>
              </a:rPr>
              <a:t>구현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rgbClr val="ACC6AB"/>
                </a:solidFill>
              </a:rPr>
              <a:t>Back-End</a:t>
            </a:r>
            <a:endParaRPr sz="2400" dirty="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529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/>
        </p:nvSpPr>
        <p:spPr>
          <a:xfrm>
            <a:off x="1457025" y="1637338"/>
            <a:ext cx="102483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sz="1800" dirty="0">
                <a:solidFill>
                  <a:srgbClr val="876E59"/>
                </a:solidFill>
              </a:rPr>
              <a:t>대연</a:t>
            </a:r>
            <a:r>
              <a:rPr lang="ko-KR" sz="1800" dirty="0" smtClean="0">
                <a:solidFill>
                  <a:srgbClr val="876E59"/>
                </a:solidFill>
              </a:rPr>
              <a:t>:</a:t>
            </a:r>
            <a:r>
              <a:rPr lang="en-US" altLang="ko-KR" sz="1800" dirty="0" smtClean="0">
                <a:solidFill>
                  <a:srgbClr val="876E59"/>
                </a:solidFill>
              </a:rPr>
              <a:t> </a:t>
            </a:r>
            <a:r>
              <a:rPr lang="ko-KR" altLang="en-US" dirty="0" smtClean="0">
                <a:solidFill>
                  <a:srgbClr val="876E59"/>
                </a:solidFill>
              </a:rPr>
              <a:t>제가 </a:t>
            </a:r>
            <a:r>
              <a:rPr lang="en-US" altLang="ko-KR" dirty="0">
                <a:solidFill>
                  <a:srgbClr val="876E59"/>
                </a:solidFill>
              </a:rPr>
              <a:t>1</a:t>
            </a:r>
            <a:r>
              <a:rPr lang="ko-KR" altLang="en-US" dirty="0">
                <a:solidFill>
                  <a:srgbClr val="876E59"/>
                </a:solidFill>
              </a:rPr>
              <a:t>조와 함께 작업을 하며 한 것이 없어서 좀 미안했습니다</a:t>
            </a:r>
            <a:r>
              <a:rPr lang="en-US" altLang="ko-KR" dirty="0">
                <a:solidFill>
                  <a:srgbClr val="876E59"/>
                </a:solidFill>
              </a:rPr>
              <a:t>. </a:t>
            </a:r>
            <a:r>
              <a:rPr lang="ko-KR" altLang="en-US" dirty="0">
                <a:solidFill>
                  <a:srgbClr val="876E59"/>
                </a:solidFill>
              </a:rPr>
              <a:t>프론트 </a:t>
            </a:r>
            <a:r>
              <a:rPr lang="ko-KR" altLang="en-US" dirty="0" err="1">
                <a:solidFill>
                  <a:srgbClr val="876E59"/>
                </a:solidFill>
              </a:rPr>
              <a:t>엔드도</a:t>
            </a:r>
            <a:r>
              <a:rPr lang="ko-KR" altLang="en-US" dirty="0">
                <a:solidFill>
                  <a:srgbClr val="876E59"/>
                </a:solidFill>
              </a:rPr>
              <a:t> 소화하기 솔직히 어려웠는데 응용해서 프로젝트의 기준에 맞추는 작업은 더더욱 어려웠습니다</a:t>
            </a:r>
            <a:r>
              <a:rPr lang="en-US" altLang="ko-KR" dirty="0">
                <a:solidFill>
                  <a:srgbClr val="876E59"/>
                </a:solidFill>
              </a:rPr>
              <a:t>. </a:t>
            </a:r>
            <a:r>
              <a:rPr lang="ko-KR" altLang="en-US" dirty="0">
                <a:solidFill>
                  <a:srgbClr val="876E59"/>
                </a:solidFill>
              </a:rPr>
              <a:t>백 </a:t>
            </a:r>
            <a:r>
              <a:rPr lang="ko-KR" altLang="en-US" dirty="0" err="1">
                <a:solidFill>
                  <a:srgbClr val="876E59"/>
                </a:solidFill>
              </a:rPr>
              <a:t>엔드는</a:t>
            </a:r>
            <a:r>
              <a:rPr lang="ko-KR" altLang="en-US" dirty="0">
                <a:solidFill>
                  <a:srgbClr val="876E59"/>
                </a:solidFill>
              </a:rPr>
              <a:t> 아예 </a:t>
            </a:r>
            <a:r>
              <a:rPr lang="ko-KR" altLang="en-US" dirty="0" err="1">
                <a:solidFill>
                  <a:srgbClr val="876E59"/>
                </a:solidFill>
              </a:rPr>
              <a:t>다룰줄</a:t>
            </a:r>
            <a:r>
              <a:rPr lang="ko-KR" altLang="en-US" dirty="0">
                <a:solidFill>
                  <a:srgbClr val="876E59"/>
                </a:solidFill>
              </a:rPr>
              <a:t> 모르는 수준이라 프로젝트에 보탬이 되지 못해 조원들에게 미안하고 그 와중에 싫은 내색 안 하고 열심히 해주신 조원 분들에게 감사를 표합니다</a:t>
            </a:r>
            <a:r>
              <a:rPr lang="en-US" altLang="ko-KR" dirty="0">
                <a:solidFill>
                  <a:srgbClr val="876E59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56" y="1551988"/>
            <a:ext cx="540000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0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355" name="Google Shape;355;p3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6" name="Google Shape;356;p30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30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8" name="Google Shape;358;p30"/>
          <p:cNvSpPr txBox="1"/>
          <p:nvPr/>
        </p:nvSpPr>
        <p:spPr>
          <a:xfrm>
            <a:off x="1043255" y="569880"/>
            <a:ext cx="3068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보완점 및 후기</a:t>
            </a:r>
            <a:endParaRPr sz="2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195473" y="311719"/>
            <a:ext cx="9669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1466261" y="2452601"/>
            <a:ext cx="102483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dirty="0" err="1" smtClean="0">
                <a:solidFill>
                  <a:srgbClr val="876E59"/>
                </a:solidFill>
              </a:rPr>
              <a:t>도아</a:t>
            </a:r>
            <a:r>
              <a:rPr lang="ko-KR" sz="1800" dirty="0" smtClean="0">
                <a:solidFill>
                  <a:srgbClr val="876E59"/>
                </a:solidFill>
              </a:rPr>
              <a:t>:</a:t>
            </a:r>
            <a:r>
              <a:rPr lang="en-US" altLang="ko-KR" sz="1800" dirty="0" smtClean="0">
                <a:solidFill>
                  <a:srgbClr val="876E59"/>
                </a:solidFill>
              </a:rPr>
              <a:t> </a:t>
            </a:r>
            <a:r>
              <a:rPr lang="ko-KR" altLang="en-US" sz="1500" dirty="0" smtClean="0">
                <a:solidFill>
                  <a:srgbClr val="846954"/>
                </a:solidFill>
              </a:rPr>
              <a:t>문의사항 </a:t>
            </a:r>
            <a:r>
              <a:rPr lang="ko-KR" altLang="en-US" sz="1500" dirty="0">
                <a:solidFill>
                  <a:srgbClr val="846954"/>
                </a:solidFill>
              </a:rPr>
              <a:t>게시판에 비밀 글 여부</a:t>
            </a:r>
            <a:r>
              <a:rPr lang="en-US" altLang="ko-KR" sz="1500" dirty="0">
                <a:solidFill>
                  <a:srgbClr val="846954"/>
                </a:solidFill>
              </a:rPr>
              <a:t>, </a:t>
            </a:r>
            <a:r>
              <a:rPr lang="ko-KR" altLang="en-US" sz="1500" dirty="0">
                <a:solidFill>
                  <a:srgbClr val="846954"/>
                </a:solidFill>
              </a:rPr>
              <a:t>문의 카테고리와 주문내역에서 검색기능을 보완하고 싶습니다 </a:t>
            </a:r>
          </a:p>
          <a:p>
            <a:pPr lvl="0"/>
            <a:r>
              <a:rPr lang="ko-KR" altLang="en-US" sz="1500" dirty="0">
                <a:solidFill>
                  <a:srgbClr val="846954"/>
                </a:solidFill>
              </a:rPr>
              <a:t>프로젝트를 통해 학습한 내용들을 응용하며 자기화 하는 시간이 되었고</a:t>
            </a:r>
            <a:r>
              <a:rPr lang="en-US" altLang="ko-KR" sz="1500" dirty="0">
                <a:solidFill>
                  <a:srgbClr val="846954"/>
                </a:solidFill>
              </a:rPr>
              <a:t>, </a:t>
            </a:r>
            <a:r>
              <a:rPr lang="ko-KR" altLang="en-US" sz="1500" dirty="0">
                <a:solidFill>
                  <a:srgbClr val="846954"/>
                </a:solidFill>
              </a:rPr>
              <a:t>조원들과 함께 협업하며 부족한 부분을 채울 수 있어서 많은 도움이 </a:t>
            </a:r>
            <a:r>
              <a:rPr lang="ko-KR" altLang="en-US" sz="1500" dirty="0" smtClean="0">
                <a:solidFill>
                  <a:srgbClr val="846954"/>
                </a:solidFill>
              </a:rPr>
              <a:t>되었습니다</a:t>
            </a:r>
            <a:r>
              <a:rPr lang="en-US" altLang="ko-KR" sz="1500" dirty="0" smtClean="0">
                <a:solidFill>
                  <a:srgbClr val="846954"/>
                </a:solidFill>
              </a:rPr>
              <a:t>.</a:t>
            </a:r>
            <a:endParaRPr lang="ko-KR" altLang="en-US" sz="1500" dirty="0">
              <a:solidFill>
                <a:srgbClr val="84695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1457025" y="3434111"/>
            <a:ext cx="10248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876E59"/>
                </a:solidFill>
              </a:rPr>
              <a:t>소영: </a:t>
            </a:r>
            <a:r>
              <a:rPr lang="ko-KR" sz="1500" dirty="0">
                <a:solidFill>
                  <a:srgbClr val="876E59"/>
                </a:solidFill>
              </a:rPr>
              <a:t>보완점으로는 </a:t>
            </a:r>
            <a:r>
              <a:rPr lang="ko-KR" sz="1500" dirty="0" err="1">
                <a:solidFill>
                  <a:srgbClr val="876E59"/>
                </a:solidFill>
              </a:rPr>
              <a:t>주문정보와</a:t>
            </a:r>
            <a:r>
              <a:rPr lang="ko-KR" sz="1500" dirty="0">
                <a:solidFill>
                  <a:srgbClr val="876E59"/>
                </a:solidFill>
              </a:rPr>
              <a:t> 주문상품 정보를 하나의 테이블에서 관리하다 보니 작업에 제한이 있어 테이블을 상세(주문상품)와 </a:t>
            </a:r>
            <a:r>
              <a:rPr lang="ko-KR" sz="1500" dirty="0" err="1">
                <a:solidFill>
                  <a:srgbClr val="876E59"/>
                </a:solidFill>
              </a:rPr>
              <a:t>주문정보</a:t>
            </a:r>
            <a:r>
              <a:rPr lang="ko-KR" sz="1500" dirty="0">
                <a:solidFill>
                  <a:srgbClr val="876E59"/>
                </a:solidFill>
              </a:rPr>
              <a:t> 테이블로 나누어 관리하고, 게시판에서 ‘</a:t>
            </a:r>
            <a:r>
              <a:rPr lang="ko-KR" sz="1500" dirty="0" err="1">
                <a:solidFill>
                  <a:srgbClr val="876E59"/>
                </a:solidFill>
              </a:rPr>
              <a:t>좋아요’와</a:t>
            </a:r>
            <a:r>
              <a:rPr lang="ko-KR" sz="1500" dirty="0">
                <a:solidFill>
                  <a:srgbClr val="876E59"/>
                </a:solidFill>
              </a:rPr>
              <a:t> 댓글을 구현하고 싶습니다. 아쉬움은 많지만, 조원들과 함께 작업하며 그동안 학습 내용을 적용할 기회가 되어 좋았습니다.</a:t>
            </a:r>
            <a:endParaRPr sz="15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1466261" y="4360207"/>
            <a:ext cx="102483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sz="1800" dirty="0">
                <a:solidFill>
                  <a:srgbClr val="876E59"/>
                </a:solidFill>
              </a:rPr>
              <a:t>진호</a:t>
            </a:r>
            <a:r>
              <a:rPr lang="ko-KR" sz="1800" dirty="0" smtClean="0">
                <a:solidFill>
                  <a:srgbClr val="876E59"/>
                </a:solidFill>
              </a:rPr>
              <a:t>:</a:t>
            </a:r>
            <a:r>
              <a:rPr lang="en-US" altLang="ko-KR" sz="1800" dirty="0" smtClean="0">
                <a:solidFill>
                  <a:srgbClr val="876E59"/>
                </a:solidFill>
              </a:rPr>
              <a:t> </a:t>
            </a:r>
            <a:r>
              <a:rPr lang="ko-KR" altLang="en-US" sz="1500" dirty="0" smtClean="0">
                <a:solidFill>
                  <a:srgbClr val="876E59"/>
                </a:solidFill>
              </a:rPr>
              <a:t>관리자 </a:t>
            </a:r>
            <a:r>
              <a:rPr lang="ko-KR" altLang="en-US" sz="1500" dirty="0" err="1">
                <a:solidFill>
                  <a:srgbClr val="876E59"/>
                </a:solidFill>
              </a:rPr>
              <a:t>페이지내에</a:t>
            </a:r>
            <a:r>
              <a:rPr lang="ko-KR" altLang="en-US" sz="1500" dirty="0">
                <a:solidFill>
                  <a:srgbClr val="876E59"/>
                </a:solidFill>
              </a:rPr>
              <a:t> 상품 조회와 주문 관리 주문 조회의 검색 기능을 보다 더 완벽하게 구현하고 싶습니다</a:t>
            </a:r>
            <a:r>
              <a:rPr lang="en-US" altLang="ko-KR" sz="1500" dirty="0">
                <a:solidFill>
                  <a:srgbClr val="876E59"/>
                </a:solidFill>
              </a:rPr>
              <a:t>. </a:t>
            </a:r>
            <a:r>
              <a:rPr lang="ko-KR" altLang="en-US" sz="1500" dirty="0">
                <a:solidFill>
                  <a:srgbClr val="876E59"/>
                </a:solidFill>
              </a:rPr>
              <a:t>또한 상품 테이블을 다시 정의하여 쇼핑몰에 더 적합한 테이블로 관리하고 싶습니다</a:t>
            </a:r>
            <a:r>
              <a:rPr lang="en-US" altLang="ko-KR" sz="1500" dirty="0">
                <a:solidFill>
                  <a:srgbClr val="876E59"/>
                </a:solidFill>
              </a:rPr>
              <a:t>. </a:t>
            </a:r>
            <a:r>
              <a:rPr lang="ko-KR" altLang="en-US" sz="1500" dirty="0">
                <a:solidFill>
                  <a:srgbClr val="876E59"/>
                </a:solidFill>
              </a:rPr>
              <a:t>이번 팀 프로젝트를 통해 협력하여 문제를 해결해 나가는 능력을 배울 수 있었고</a:t>
            </a:r>
            <a:r>
              <a:rPr lang="en-US" altLang="ko-KR" sz="1500" dirty="0">
                <a:solidFill>
                  <a:srgbClr val="876E59"/>
                </a:solidFill>
              </a:rPr>
              <a:t>, </a:t>
            </a:r>
            <a:r>
              <a:rPr lang="ko-KR" altLang="en-US" sz="1500" dirty="0">
                <a:solidFill>
                  <a:srgbClr val="876E59"/>
                </a:solidFill>
              </a:rPr>
              <a:t>지금까지 학습한 내용을 이용해 스스로 부족한 부분을 깨닫게 된 좋은 기회였습니다</a:t>
            </a:r>
            <a:r>
              <a:rPr lang="en-US" altLang="ko-KR" sz="1500" dirty="0">
                <a:solidFill>
                  <a:srgbClr val="876E59"/>
                </a:solidFill>
              </a:rPr>
              <a:t>.</a:t>
            </a:r>
            <a:endParaRPr lang="ko-KR" altLang="en-US" sz="1500" dirty="0">
              <a:solidFill>
                <a:srgbClr val="876E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0"/>
          <p:cNvSpPr txBox="1"/>
          <p:nvPr/>
        </p:nvSpPr>
        <p:spPr>
          <a:xfrm>
            <a:off x="1457025" y="5452550"/>
            <a:ext cx="10248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sz="1800" dirty="0">
                <a:solidFill>
                  <a:srgbClr val="876E59"/>
                </a:solidFill>
              </a:rPr>
              <a:t>성현</a:t>
            </a:r>
            <a:r>
              <a:rPr lang="ko-KR" sz="1800" dirty="0" smtClean="0">
                <a:solidFill>
                  <a:srgbClr val="876E59"/>
                </a:solidFill>
              </a:rPr>
              <a:t>:</a:t>
            </a:r>
            <a:r>
              <a:rPr lang="en-US" altLang="ko-KR" sz="1800" dirty="0" smtClean="0">
                <a:solidFill>
                  <a:srgbClr val="876E59"/>
                </a:solidFill>
              </a:rPr>
              <a:t> </a:t>
            </a:r>
            <a:r>
              <a:rPr lang="ko-KR" altLang="en-US" sz="1500" dirty="0" smtClean="0">
                <a:solidFill>
                  <a:srgbClr val="876E59"/>
                </a:solidFill>
              </a:rPr>
              <a:t>상품정보 </a:t>
            </a:r>
            <a:r>
              <a:rPr lang="ko-KR" altLang="en-US" sz="1500" dirty="0">
                <a:solidFill>
                  <a:srgbClr val="876E59"/>
                </a:solidFill>
              </a:rPr>
              <a:t>테이블에 상품 카테고리를 넣어 분류하여 다양한 탭 화면을 구현하고 선택한 상품의 리뷰를 보여줄 수 있게 구현하고 싶습니다</a:t>
            </a:r>
            <a:r>
              <a:rPr lang="en-US" altLang="ko-KR" sz="1500" dirty="0">
                <a:solidFill>
                  <a:srgbClr val="876E59"/>
                </a:solidFill>
              </a:rPr>
              <a:t>. </a:t>
            </a:r>
            <a:r>
              <a:rPr lang="ko-KR" altLang="en-US" sz="1500" dirty="0">
                <a:solidFill>
                  <a:srgbClr val="876E59"/>
                </a:solidFill>
              </a:rPr>
              <a:t>이번 팀 프로젝트를 하며 부족했던 부분을 알 수 있었으며 </a:t>
            </a:r>
            <a:r>
              <a:rPr lang="ko-KR" altLang="en-US" sz="1500" dirty="0" err="1">
                <a:solidFill>
                  <a:srgbClr val="876E59"/>
                </a:solidFill>
              </a:rPr>
              <a:t>비대면으로</a:t>
            </a:r>
            <a:r>
              <a:rPr lang="ko-KR" altLang="en-US" sz="1500" dirty="0">
                <a:solidFill>
                  <a:srgbClr val="876E59"/>
                </a:solidFill>
              </a:rPr>
              <a:t> 진행하여 힘든 부분도 많았지만 많은 배움을 얻는 기회가 되었습니다</a:t>
            </a:r>
            <a:r>
              <a:rPr lang="en-US" altLang="ko-KR" sz="1500" dirty="0">
                <a:solidFill>
                  <a:srgbClr val="876E59"/>
                </a:solidFill>
              </a:rPr>
              <a:t>.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56" y="250579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56" y="345959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154" y="4413397"/>
            <a:ext cx="539804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154" y="5367200"/>
            <a:ext cx="539804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/>
        </p:nvSpPr>
        <p:spPr>
          <a:xfrm>
            <a:off x="5203645" y="2815489"/>
            <a:ext cx="17847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76E59"/>
                </a:solidFill>
              </a:rPr>
              <a:t>Market Spring</a:t>
            </a:r>
            <a:endParaRPr sz="12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4681190" y="3136613"/>
            <a:ext cx="28296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876E59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200" b="1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2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28" name="Google Shape;128;p1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9" name="Google Shape;129;p12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12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1" name="Google Shape;131;p12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1-2-2 담당업무</a:t>
            </a:r>
            <a:endParaRPr sz="2400" dirty="0">
              <a:solidFill>
                <a:srgbClr val="ACC6AB"/>
              </a:solidFill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1457025" y="2192038"/>
            <a:ext cx="1024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876E59"/>
                </a:solidFill>
              </a:rPr>
              <a:t>대연</a:t>
            </a:r>
            <a:r>
              <a:rPr lang="ko-KR" sz="1800" dirty="0" smtClean="0">
                <a:solidFill>
                  <a:srgbClr val="876E59"/>
                </a:solidFill>
              </a:rPr>
              <a:t>:</a:t>
            </a:r>
            <a:r>
              <a:rPr lang="en-US" altLang="ko-KR" sz="1800" dirty="0" smtClean="0">
                <a:solidFill>
                  <a:srgbClr val="876E59"/>
                </a:solidFill>
              </a:rPr>
              <a:t> </a:t>
            </a:r>
            <a:r>
              <a:rPr lang="ko-KR" altLang="en-US" sz="1800" dirty="0" err="1" smtClean="0">
                <a:solidFill>
                  <a:srgbClr val="876E59"/>
                </a:solidFill>
              </a:rPr>
              <a:t>프론트엔드</a:t>
            </a:r>
            <a:r>
              <a:rPr lang="en-US" altLang="ko-KR" sz="1800" dirty="0" smtClean="0">
                <a:solidFill>
                  <a:srgbClr val="876E59"/>
                </a:solidFill>
              </a:rPr>
              <a:t>, PPT </a:t>
            </a:r>
            <a:r>
              <a:rPr lang="ko-KR" altLang="en-US" sz="1800" dirty="0" smtClean="0">
                <a:solidFill>
                  <a:srgbClr val="876E59"/>
                </a:solidFill>
              </a:rPr>
              <a:t>자료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1457025" y="3066612"/>
            <a:ext cx="1024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876E59"/>
                </a:solidFill>
              </a:rPr>
              <a:t>도아: 상품 상세페이지, 문의사항 게시판</a:t>
            </a: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 txBox="1"/>
          <p:nvPr/>
        </p:nvSpPr>
        <p:spPr>
          <a:xfrm>
            <a:off x="1457025" y="3941174"/>
            <a:ext cx="1024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876E59"/>
                </a:solidFill>
              </a:rPr>
              <a:t>소영: 주문 상세페이지, 포인트 적립, 자유게시판</a:t>
            </a: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1457025" y="4815737"/>
            <a:ext cx="1024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876E59"/>
                </a:solidFill>
              </a:rPr>
              <a:t>진호: 관리자 페이지, 공지사항 게시판</a:t>
            </a:r>
            <a:endParaRPr sz="180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2"/>
          <p:cNvSpPr txBox="1"/>
          <p:nvPr/>
        </p:nvSpPr>
        <p:spPr>
          <a:xfrm>
            <a:off x="1457025" y="5604950"/>
            <a:ext cx="1024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876E59"/>
                </a:solidFill>
              </a:rPr>
              <a:t>성현</a:t>
            </a:r>
            <a:r>
              <a:rPr lang="ko-KR" sz="1800" dirty="0" smtClean="0">
                <a:solidFill>
                  <a:srgbClr val="876E59"/>
                </a:solidFill>
              </a:rPr>
              <a:t>:</a:t>
            </a:r>
            <a:r>
              <a:rPr lang="en-US" altLang="ko-KR" sz="1800" dirty="0" smtClean="0">
                <a:solidFill>
                  <a:srgbClr val="876E59"/>
                </a:solidFill>
              </a:rPr>
              <a:t> </a:t>
            </a:r>
            <a:r>
              <a:rPr lang="ko-KR" altLang="en-US" sz="1800" dirty="0" smtClean="0">
                <a:solidFill>
                  <a:srgbClr val="876E59"/>
                </a:solidFill>
              </a:rPr>
              <a:t>메인 </a:t>
            </a:r>
            <a:r>
              <a:rPr lang="ko-KR" altLang="en-US" sz="1800" dirty="0">
                <a:solidFill>
                  <a:srgbClr val="876E59"/>
                </a:solidFill>
              </a:rPr>
              <a:t>페이지</a:t>
            </a:r>
            <a:r>
              <a:rPr lang="en-US" altLang="ko-KR" sz="1800" dirty="0">
                <a:solidFill>
                  <a:srgbClr val="876E59"/>
                </a:solidFill>
              </a:rPr>
              <a:t>, </a:t>
            </a:r>
            <a:r>
              <a:rPr lang="ko-KR" altLang="en-US" sz="1800" dirty="0">
                <a:solidFill>
                  <a:srgbClr val="876E59"/>
                </a:solidFill>
              </a:rPr>
              <a:t>상품후기 게시판</a:t>
            </a:r>
            <a:endParaRPr sz="18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56" y="210668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56" y="295991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56" y="381314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154" y="4666372"/>
            <a:ext cx="539804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154" y="5519600"/>
            <a:ext cx="539804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4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61" name="Google Shape;161;p14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2" name="Google Shape;162;p14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14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5" name="Google Shape;165;p14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4"/>
          <p:cNvSpPr/>
          <p:nvPr/>
        </p:nvSpPr>
        <p:spPr>
          <a:xfrm>
            <a:off x="2862661" y="1231464"/>
            <a:ext cx="45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2000"/>
              <a:buFont typeface="Arial"/>
              <a:buAutoNum type="arabicPeriod"/>
            </a:pPr>
            <a:r>
              <a:rPr lang="ko-KR" sz="2000" dirty="0">
                <a:solidFill>
                  <a:srgbClr val="876E59"/>
                </a:solidFill>
              </a:rPr>
              <a:t>요구사항 명세 </a:t>
            </a:r>
            <a:r>
              <a:rPr lang="ko-KR" sz="2000" dirty="0" smtClean="0">
                <a:solidFill>
                  <a:srgbClr val="876E59"/>
                </a:solidFill>
              </a:rPr>
              <a:t>(사용자</a:t>
            </a:r>
            <a:r>
              <a:rPr lang="ko-KR" sz="2000" dirty="0">
                <a:solidFill>
                  <a:srgbClr val="876E59"/>
                </a:solidFill>
              </a:rPr>
              <a:t>)</a:t>
            </a:r>
            <a:endParaRPr sz="20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3" y="1631664"/>
            <a:ext cx="10129848" cy="50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2;p13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1-3 구조 설계</a:t>
            </a:r>
            <a:endParaRPr sz="2400" dirty="0">
              <a:solidFill>
                <a:srgbClr val="ACC6A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7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79" name="Google Shape;179;p1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0" name="Google Shape;180;p17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17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2" name="Google Shape;182;p17"/>
          <p:cNvSpPr txBox="1"/>
          <p:nvPr/>
        </p:nvSpPr>
        <p:spPr>
          <a:xfrm>
            <a:off x="1043249" y="569875"/>
            <a:ext cx="378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ACC6AB"/>
                </a:solidFill>
              </a:rPr>
              <a:t>프로젝트 개요</a:t>
            </a:r>
            <a:endParaRPr sz="2400">
              <a:solidFill>
                <a:srgbClr val="ACC6AB"/>
              </a:solidFill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45" y="1612500"/>
            <a:ext cx="10125326" cy="382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2;p13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1-3 구조 설계</a:t>
            </a:r>
            <a:endParaRPr sz="2400" dirty="0">
              <a:solidFill>
                <a:srgbClr val="ACC6AB"/>
              </a:solidFill>
            </a:endParaRPr>
          </a:p>
        </p:txBody>
      </p:sp>
      <p:sp>
        <p:nvSpPr>
          <p:cNvPr id="13" name="Google Shape;166;p14"/>
          <p:cNvSpPr/>
          <p:nvPr/>
        </p:nvSpPr>
        <p:spPr>
          <a:xfrm>
            <a:off x="2862661" y="1231464"/>
            <a:ext cx="45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876E59"/>
              </a:buClr>
              <a:buSzPts val="2000"/>
              <a:buFont typeface="Arial"/>
              <a:buAutoNum type="arabicPeriod"/>
            </a:pPr>
            <a:r>
              <a:rPr lang="ko-KR" sz="2000" dirty="0">
                <a:solidFill>
                  <a:srgbClr val="876E59"/>
                </a:solidFill>
              </a:rPr>
              <a:t>요구사항 명세 </a:t>
            </a:r>
            <a:r>
              <a:rPr lang="ko-KR" sz="2000" dirty="0" smtClean="0">
                <a:solidFill>
                  <a:srgbClr val="876E59"/>
                </a:solidFill>
              </a:rPr>
              <a:t>(</a:t>
            </a:r>
            <a:r>
              <a:rPr lang="ko-KR" altLang="en-US" sz="2000" dirty="0" smtClean="0">
                <a:solidFill>
                  <a:srgbClr val="876E59"/>
                </a:solidFill>
              </a:rPr>
              <a:t>관리자</a:t>
            </a:r>
            <a:r>
              <a:rPr lang="ko-KR" sz="2000" dirty="0" smtClean="0">
                <a:solidFill>
                  <a:srgbClr val="876E59"/>
                </a:solidFill>
              </a:rPr>
              <a:t>)</a:t>
            </a:r>
            <a:endParaRPr sz="2000" dirty="0">
              <a:solidFill>
                <a:srgbClr val="876E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696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r="1303" b="17502"/>
          <a:stretch/>
        </p:blipFill>
        <p:spPr>
          <a:xfrm>
            <a:off x="1239027" y="2130385"/>
            <a:ext cx="10424991" cy="4151526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grpSp>
        <p:nvGrpSpPr>
          <p:cNvPr id="184" name="Google Shape;184;p16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85" name="Google Shape;185;p1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rgbClr val="876E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6" name="Google Shape;186;p16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16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rgbClr val="876E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9" name="Google Shape;189;p16"/>
          <p:cNvSpPr txBox="1"/>
          <p:nvPr/>
        </p:nvSpPr>
        <p:spPr>
          <a:xfrm>
            <a:off x="195473" y="311719"/>
            <a:ext cx="96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ACC6A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>
              <a:solidFill>
                <a:srgbClr val="ACC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66;p14"/>
          <p:cNvSpPr/>
          <p:nvPr/>
        </p:nvSpPr>
        <p:spPr>
          <a:xfrm>
            <a:off x="2991969" y="1231464"/>
            <a:ext cx="45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000" dirty="0">
                <a:solidFill>
                  <a:srgbClr val="876E59"/>
                </a:solidFill>
              </a:rPr>
              <a:t>2.    </a:t>
            </a:r>
            <a:r>
              <a:rPr lang="ko-KR" altLang="en-US" sz="2000" dirty="0" err="1">
                <a:solidFill>
                  <a:srgbClr val="876E59"/>
                </a:solidFill>
              </a:rPr>
              <a:t>유스케이스</a:t>
            </a:r>
            <a:endParaRPr lang="ko-KR" altLang="en-US" sz="2000" dirty="0">
              <a:solidFill>
                <a:srgbClr val="876E59"/>
              </a:solidFill>
            </a:endParaRPr>
          </a:p>
        </p:txBody>
      </p:sp>
      <p:sp>
        <p:nvSpPr>
          <p:cNvPr id="12" name="Google Shape;152;p13"/>
          <p:cNvSpPr txBox="1"/>
          <p:nvPr/>
        </p:nvSpPr>
        <p:spPr>
          <a:xfrm>
            <a:off x="1043249" y="569875"/>
            <a:ext cx="37866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프로젝트 </a:t>
            </a:r>
            <a:r>
              <a:rPr lang="ko-KR" sz="2400" dirty="0" smtClean="0">
                <a:solidFill>
                  <a:srgbClr val="ACC6AB"/>
                </a:solidFill>
              </a:rPr>
              <a:t>개요</a:t>
            </a:r>
            <a:endParaRPr lang="en-US" altLang="ko-KR" sz="2400" dirty="0" smtClean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ACC6A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ACC6AB"/>
                </a:solidFill>
              </a:rPr>
              <a:t>1-3 구조 설계</a:t>
            </a:r>
            <a:endParaRPr sz="2400" dirty="0">
              <a:solidFill>
                <a:srgbClr val="ACC6A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, 마무리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2101</Words>
  <Application>Microsoft Office PowerPoint</Application>
  <PresentationFormat>와이드스크린</PresentationFormat>
  <Paragraphs>594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맑은 고딕</vt:lpstr>
      <vt:lpstr>Ultra</vt:lpstr>
      <vt:lpstr>맑은 고딕</vt:lpstr>
      <vt:lpstr>Arial</vt:lpstr>
      <vt:lpstr>메인, 마무리</vt:lpstr>
      <vt:lpstr>목차</vt:lpstr>
      <vt:lpstr>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107</cp:revision>
  <dcterms:modified xsi:type="dcterms:W3CDTF">2021-06-25T06:56:07Z</dcterms:modified>
</cp:coreProperties>
</file>